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32" r:id="rId3"/>
    <p:sldId id="435" r:id="rId4"/>
    <p:sldId id="414" r:id="rId5"/>
    <p:sldId id="421" r:id="rId6"/>
    <p:sldId id="436" r:id="rId7"/>
    <p:sldId id="438" r:id="rId8"/>
    <p:sldId id="437" r:id="rId9"/>
    <p:sldId id="434" r:id="rId10"/>
    <p:sldId id="439" r:id="rId11"/>
    <p:sldId id="347" r:id="rId12"/>
    <p:sldId id="416" r:id="rId13"/>
    <p:sldId id="427" r:id="rId14"/>
    <p:sldId id="428" r:id="rId15"/>
    <p:sldId id="395" r:id="rId16"/>
    <p:sldId id="440" r:id="rId17"/>
    <p:sldId id="359" r:id="rId18"/>
    <p:sldId id="441" r:id="rId19"/>
    <p:sldId id="376" r:id="rId20"/>
    <p:sldId id="318" r:id="rId21"/>
    <p:sldId id="408" r:id="rId2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8000"/>
    <a:srgbClr val="FF00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0" autoAdjust="0"/>
    <p:restoredTop sz="64196" autoAdjust="0"/>
  </p:normalViewPr>
  <p:slideViewPr>
    <p:cSldViewPr>
      <p:cViewPr varScale="1">
        <p:scale>
          <a:sx n="86" d="100"/>
          <a:sy n="86" d="100"/>
        </p:scale>
        <p:origin x="619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50BA6A9-D7D6-4920-89EA-8E06F90A3CA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C0B839-B6FF-4C07-AC6D-E3D9BC0393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431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EE62A83-FA6C-4C50-9F1B-194A97E78523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79808C1-43DD-4996-A7AB-BEB365E84F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1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 algn="just">
              <a:buAutoNum type="arabicPeriod"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6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00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43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5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1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49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1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4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27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35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3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5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1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9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85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74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62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C60F-63F7-E141-A5A5-94769441D81D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osdi</a:t>
            </a:r>
            <a:r>
              <a:rPr lang="en-US" dirty="0"/>
              <a:t>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340476"/>
            <a:ext cx="28448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B3A49-CE26-FD4A-A51F-A2B3F769FF17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198E9-957F-9342-B629-152295E088C4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572A-BBEE-134D-9A68-EF771D35AA7A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6F944-8379-E640-8276-4A7AA22C15D7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7350-E0E3-CA44-B25D-A8522D3C55C2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5E797-5B96-1D42-A954-4791DCFE33DC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99520-E1E7-D141-81AD-1AB1D5188111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F288-D102-1348-9E5B-4FF651136DB7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DEBF9-1362-5A42-B205-7E918D12C932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509A-BFBC-5548-AC98-C8F58E836318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9A06A-E48A-F842-A818-6F9127109425}" type="datetime1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5943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.png"/><Relationship Id="rId7" Type="http://schemas.openxmlformats.org/officeDocument/2006/relationships/image" Target="../media/image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82776"/>
            <a:ext cx="9677400" cy="1470025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NetWarden</a:t>
            </a:r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: Mitigating Network Covert Channels without Performance Loss</a:t>
            </a:r>
            <a:endParaRPr lang="en-US" sz="27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00" y="4419600"/>
            <a:ext cx="8229600" cy="7620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iarong Xing</a:t>
            </a:r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Adam Morrison,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Ang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Chen</a:t>
            </a:r>
          </a:p>
          <a:p>
            <a:r>
              <a:rPr lang="en-US" sz="2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Rice University</a:t>
            </a:r>
          </a:p>
        </p:txBody>
      </p:sp>
      <p:sp>
        <p:nvSpPr>
          <p:cNvPr id="36866" name="AutoShape 2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AutoShape 6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AutoShape 8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AutoShape 10" descr="Spy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AutoShape 12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AutoShape 14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" y="167927"/>
            <a:ext cx="2590800" cy="10116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1805" y="142195"/>
            <a:ext cx="552839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Key challenges and solutions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2192384" y="1783424"/>
            <a:ext cx="6857999" cy="829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b="1" dirty="0">
                <a:latin typeface="Tahoma"/>
                <a:cs typeface="Tahoma"/>
              </a:rPr>
              <a:t>Challenge #1:</a:t>
            </a:r>
            <a:r>
              <a:rPr lang="en-US" sz="2400" dirty="0">
                <a:latin typeface="Tahoma"/>
                <a:cs typeface="Tahoma"/>
              </a:rPr>
              <a:t> Efficient detection </a:t>
            </a:r>
          </a:p>
          <a:p>
            <a:pPr marL="1257300" lvl="4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b="1" dirty="0">
                <a:latin typeface="Tahoma"/>
                <a:cs typeface="Tahoma"/>
                <a:sym typeface="Wingdings" panose="05000000000000000000" pitchFamily="2" charset="2"/>
              </a:rPr>
              <a:t>Solution: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 Use programmable switches</a:t>
            </a:r>
            <a:endParaRPr lang="en-US" sz="2200" dirty="0">
              <a:latin typeface="Tahoma"/>
              <a:cs typeface="Tahoma"/>
            </a:endParaRPr>
          </a:p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2209800" y="3276600"/>
            <a:ext cx="8001000" cy="848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b="1" dirty="0">
                <a:latin typeface="Tahoma"/>
                <a:cs typeface="Tahoma"/>
              </a:rPr>
              <a:t>Challenge #2:</a:t>
            </a:r>
            <a:r>
              <a:rPr lang="en-US" sz="2400" dirty="0">
                <a:latin typeface="Tahoma"/>
                <a:cs typeface="Tahoma"/>
              </a:rPr>
              <a:t> Performance-preserving mitigation </a:t>
            </a:r>
          </a:p>
          <a:p>
            <a:pPr marL="1257300" lvl="4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b="1" dirty="0">
                <a:latin typeface="Tahoma"/>
                <a:cs typeface="Tahoma"/>
                <a:sym typeface="Wingdings" panose="05000000000000000000" pitchFamily="2" charset="2"/>
              </a:rPr>
              <a:t>Solution: 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P</a:t>
            </a:r>
            <a:r>
              <a:rPr lang="en-US" sz="2200" dirty="0">
                <a:latin typeface="Tahoma"/>
                <a:cs typeface="Tahoma"/>
              </a:rPr>
              <a:t>erformance “boosting”</a:t>
            </a:r>
          </a:p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192384" y="4896075"/>
            <a:ext cx="7866016" cy="808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b="1" dirty="0">
                <a:latin typeface="Tahoma"/>
                <a:cs typeface="Tahoma"/>
              </a:rPr>
              <a:t>Challenge #3:</a:t>
            </a:r>
            <a:r>
              <a:rPr lang="en-US" sz="2400" dirty="0">
                <a:latin typeface="Tahoma"/>
                <a:cs typeface="Tahoma"/>
              </a:rPr>
              <a:t> Hardware limitations </a:t>
            </a:r>
          </a:p>
          <a:p>
            <a:pPr marL="1257300" lvl="4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b="1" dirty="0">
                <a:latin typeface="Tahoma"/>
                <a:cs typeface="Tahoma"/>
                <a:sym typeface="Wingdings" panose="05000000000000000000" pitchFamily="2" charset="2"/>
              </a:rPr>
              <a:t>Solution: 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ahoma"/>
                <a:cs typeface="Tahoma"/>
                <a:sym typeface="Wingdings" panose="05000000000000000000" pitchFamily="2" charset="2"/>
              </a:rPr>
              <a:t>Fastpath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/</a:t>
            </a:r>
            <a:r>
              <a:rPr lang="en-US" sz="2200" dirty="0" err="1">
                <a:latin typeface="Tahoma"/>
                <a:cs typeface="Tahoma"/>
                <a:sym typeface="Wingdings" panose="05000000000000000000" pitchFamily="2" charset="2"/>
              </a:rPr>
              <a:t>slowpath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 co-design</a:t>
            </a:r>
            <a:endParaRPr lang="en-US" sz="2200" dirty="0">
              <a:latin typeface="Tahoma"/>
              <a:cs typeface="Tahoma"/>
            </a:endParaRPr>
          </a:p>
          <a:p>
            <a:pPr marL="800100" lvl="3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6603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800" y="1066800"/>
            <a:ext cx="8153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   Motivation: Mitigating network covert channels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State of the art: Performance </a:t>
            </a:r>
            <a:r>
              <a:rPr lang="en-US" altLang="zh-CN" sz="2400" dirty="0">
                <a:solidFill>
                  <a:srgbClr val="008000"/>
                </a:solidFill>
                <a:latin typeface="Tahoma"/>
                <a:cs typeface="Tahoma"/>
              </a:rPr>
              <a:t>penalty</a:t>
            </a:r>
            <a:endParaRPr lang="en-US" sz="2400" dirty="0">
              <a:solidFill>
                <a:srgbClr val="00800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Approach: </a:t>
            </a:r>
            <a:r>
              <a:rPr lang="en-US" sz="2400" dirty="0" err="1">
                <a:solidFill>
                  <a:srgbClr val="008000"/>
                </a:solidFill>
                <a:latin typeface="Tahoma"/>
                <a:cs typeface="Tahoma"/>
              </a:rPr>
              <a:t>N</a:t>
            </a:r>
            <a:r>
              <a:rPr lang="en-US" altLang="zh-CN" sz="2400" dirty="0" err="1">
                <a:solidFill>
                  <a:srgbClr val="008000"/>
                </a:solidFill>
                <a:latin typeface="Tahoma"/>
                <a:cs typeface="Tahoma"/>
              </a:rPr>
              <a:t>etWarden</a:t>
            </a:r>
            <a:endParaRPr lang="en-US" sz="2400" dirty="0">
              <a:solidFill>
                <a:srgbClr val="00800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 err="1">
                <a:solidFill>
                  <a:srgbClr val="FF0000"/>
                </a:solidFill>
                <a:latin typeface="Tahoma"/>
                <a:cs typeface="Tahoma"/>
              </a:rPr>
              <a:t>NetWarden</a:t>
            </a: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 design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 Challenge #1: Efficient detection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 Challenge #2: Performance-preserving mitigation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 Challenge #3: Hardware limitations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Initial validation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Ongoing work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latin typeface="Tahoma"/>
                <a:cs typeface="Tahoma"/>
              </a:rPr>
              <a:t>   Conclusion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843" y="1143001"/>
            <a:ext cx="304800" cy="41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524001"/>
            <a:ext cx="304800" cy="41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873810"/>
            <a:ext cx="304800" cy="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5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762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 #1: Efficient detection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5" name="Content Placeholder 2"/>
          <p:cNvSpPr txBox="1">
            <a:spLocks/>
          </p:cNvSpPr>
          <p:nvPr/>
        </p:nvSpPr>
        <p:spPr>
          <a:xfrm>
            <a:off x="1925321" y="4744876"/>
            <a:ext cx="9087660" cy="851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Solution: Detecting covert channels on </a:t>
            </a: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programmable switches.</a:t>
            </a: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1968134" y="4114800"/>
            <a:ext cx="9044847" cy="851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Problem</a:t>
            </a:r>
            <a:r>
              <a:rPr lang="en-US" sz="2400">
                <a:latin typeface="Tahoma"/>
                <a:cs typeface="Tahoma"/>
                <a:sym typeface="Wingdings" panose="05000000000000000000" pitchFamily="2" charset="2"/>
              </a:rPr>
              <a:t>: Software-based detection 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cannot handle </a:t>
            </a:r>
            <a:r>
              <a:rPr lang="en-US" sz="2400" dirty="0" err="1">
                <a:latin typeface="Tahoma"/>
                <a:cs typeface="Tahoma"/>
                <a:sym typeface="Wingdings" panose="05000000000000000000" pitchFamily="2" charset="2"/>
              </a:rPr>
              <a:t>Tbps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 traffic.</a:t>
            </a:r>
            <a:endParaRPr lang="en-US" sz="24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</p:txBody>
      </p:sp>
      <p:sp>
        <p:nvSpPr>
          <p:cNvPr id="107" name="Content Placeholder 2"/>
          <p:cNvSpPr txBox="1">
            <a:spLocks/>
          </p:cNvSpPr>
          <p:nvPr/>
        </p:nvSpPr>
        <p:spPr>
          <a:xfrm>
            <a:off x="1951658" y="5286171"/>
            <a:ext cx="7568111" cy="1190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Programmable switches have two layers: 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latin typeface="Tahoma"/>
                <a:cs typeface="Tahoma"/>
                <a:sym typeface="Wingdings" panose="05000000000000000000" pitchFamily="2" charset="2"/>
              </a:rPr>
              <a:t>Control plane: 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General purpose CPU.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latin typeface="Tahoma"/>
                <a:cs typeface="Tahoma"/>
                <a:sym typeface="Wingdings" panose="05000000000000000000" pitchFamily="2" charset="2"/>
              </a:rPr>
              <a:t>Data plane: 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Programmable ASIC.</a:t>
            </a:r>
          </a:p>
        </p:txBody>
      </p:sp>
      <p:sp>
        <p:nvSpPr>
          <p:cNvPr id="103" name="椭圆 102"/>
          <p:cNvSpPr/>
          <p:nvPr/>
        </p:nvSpPr>
        <p:spPr>
          <a:xfrm>
            <a:off x="4065109" y="1143000"/>
            <a:ext cx="4061781" cy="939801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81579" y="1438659"/>
            <a:ext cx="4567020" cy="2132955"/>
            <a:chOff x="3281579" y="1438659"/>
            <a:chExt cx="4567020" cy="2132955"/>
          </a:xfrm>
        </p:grpSpPr>
        <p:grpSp>
          <p:nvGrpSpPr>
            <p:cNvPr id="2" name="组合 1"/>
            <p:cNvGrpSpPr/>
            <p:nvPr/>
          </p:nvGrpSpPr>
          <p:grpSpPr>
            <a:xfrm>
              <a:off x="3281579" y="1438659"/>
              <a:ext cx="4567020" cy="2132955"/>
              <a:chOff x="1470018" y="2960673"/>
              <a:chExt cx="7331874" cy="3424236"/>
            </a:xfrm>
          </p:grpSpPr>
          <p:sp>
            <p:nvSpPr>
              <p:cNvPr id="51" name="Rectangle 19"/>
              <p:cNvSpPr/>
              <p:nvPr/>
            </p:nvSpPr>
            <p:spPr>
              <a:xfrm>
                <a:off x="3256496" y="4214506"/>
                <a:ext cx="1041889" cy="21704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2" name="Trapezoid 20"/>
              <p:cNvSpPr/>
              <p:nvPr/>
            </p:nvSpPr>
            <p:spPr>
              <a:xfrm rot="5400000">
                <a:off x="3845464" y="4400190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5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" name="Trapezoid 21"/>
              <p:cNvSpPr/>
              <p:nvPr/>
            </p:nvSpPr>
            <p:spPr>
              <a:xfrm rot="5400000">
                <a:off x="3841994" y="5158252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4" name="Trapezoid 22"/>
              <p:cNvSpPr/>
              <p:nvPr/>
            </p:nvSpPr>
            <p:spPr>
              <a:xfrm rot="5400000">
                <a:off x="3828518" y="5916313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" name="Rectangle 23"/>
              <p:cNvSpPr/>
              <p:nvPr/>
            </p:nvSpPr>
            <p:spPr>
              <a:xfrm>
                <a:off x="3368596" y="4342250"/>
                <a:ext cx="425117" cy="194432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7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Memory</a:t>
                </a:r>
              </a:p>
            </p:txBody>
          </p:sp>
          <p:cxnSp>
            <p:nvCxnSpPr>
              <p:cNvPr id="61" name="Curved Connector 79"/>
              <p:cNvCxnSpPr/>
              <p:nvPr/>
            </p:nvCxnSpPr>
            <p:spPr>
              <a:xfrm>
                <a:off x="1871107" y="5032599"/>
                <a:ext cx="384865" cy="349519"/>
              </a:xfrm>
              <a:prstGeom prst="curvedConnector2">
                <a:avLst/>
              </a:prstGeom>
              <a:ln w="19050"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urved Connector 80"/>
              <p:cNvCxnSpPr/>
              <p:nvPr/>
            </p:nvCxnSpPr>
            <p:spPr>
              <a:xfrm rot="10800000">
                <a:off x="1470018" y="5198737"/>
                <a:ext cx="384865" cy="349519"/>
              </a:xfrm>
              <a:prstGeom prst="curvedConnector2">
                <a:avLst/>
              </a:prstGeom>
              <a:ln w="19050"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urved Connector 81"/>
              <p:cNvCxnSpPr/>
              <p:nvPr/>
            </p:nvCxnSpPr>
            <p:spPr>
              <a:xfrm>
                <a:off x="2149435" y="4493313"/>
                <a:ext cx="231338" cy="284329"/>
              </a:xfrm>
              <a:prstGeom prst="curvedConnector2">
                <a:avLst/>
              </a:prstGeom>
              <a:ln w="19050"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urved Connector 82"/>
              <p:cNvCxnSpPr/>
              <p:nvPr/>
            </p:nvCxnSpPr>
            <p:spPr>
              <a:xfrm flipH="1">
                <a:off x="1939648" y="5012595"/>
                <a:ext cx="676078" cy="1158007"/>
              </a:xfrm>
              <a:prstGeom prst="curvedConnector4">
                <a:avLst>
                  <a:gd name="adj1" fmla="val -4973"/>
                  <a:gd name="adj2" fmla="val 98975"/>
                </a:avLst>
              </a:prstGeom>
              <a:ln w="19050"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urved Connector 83"/>
              <p:cNvCxnSpPr/>
              <p:nvPr/>
            </p:nvCxnSpPr>
            <p:spPr>
              <a:xfrm rot="10800000" flipV="1">
                <a:off x="1607374" y="5548254"/>
                <a:ext cx="247508" cy="290073"/>
              </a:xfrm>
              <a:prstGeom prst="curvedConnector2">
                <a:avLst/>
              </a:prstGeom>
              <a:ln w="19050"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urved Connector 84"/>
              <p:cNvCxnSpPr/>
              <p:nvPr/>
            </p:nvCxnSpPr>
            <p:spPr>
              <a:xfrm rot="10800000" flipV="1">
                <a:off x="1470018" y="4493313"/>
                <a:ext cx="209514" cy="373148"/>
              </a:xfrm>
              <a:prstGeom prst="curvedConnector2">
                <a:avLst/>
              </a:prstGeom>
              <a:ln w="19050"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27"/>
              <p:cNvSpPr/>
              <p:nvPr/>
            </p:nvSpPr>
            <p:spPr>
              <a:xfrm>
                <a:off x="4770874" y="4214506"/>
                <a:ext cx="1041889" cy="21704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8" name="Rectangle 28"/>
              <p:cNvSpPr/>
              <p:nvPr/>
            </p:nvSpPr>
            <p:spPr>
              <a:xfrm>
                <a:off x="4882974" y="4342250"/>
                <a:ext cx="425117" cy="194432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9" name="Rectangle 31"/>
              <p:cNvSpPr/>
              <p:nvPr/>
            </p:nvSpPr>
            <p:spPr>
              <a:xfrm>
                <a:off x="6262675" y="4214506"/>
                <a:ext cx="1041889" cy="21704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0" name="Rectangle 32"/>
              <p:cNvSpPr/>
              <p:nvPr/>
            </p:nvSpPr>
            <p:spPr>
              <a:xfrm>
                <a:off x="6374775" y="4342250"/>
                <a:ext cx="425117" cy="194432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1" name="Rectangle 36"/>
              <p:cNvSpPr/>
              <p:nvPr/>
            </p:nvSpPr>
            <p:spPr>
              <a:xfrm>
                <a:off x="7698030" y="4214506"/>
                <a:ext cx="1041889" cy="21704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2" name="Rectangle 37"/>
              <p:cNvSpPr/>
              <p:nvPr/>
            </p:nvSpPr>
            <p:spPr>
              <a:xfrm>
                <a:off x="7810130" y="4342250"/>
                <a:ext cx="425117" cy="194432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4" name="Right Arrow 42"/>
              <p:cNvSpPr/>
              <p:nvPr/>
            </p:nvSpPr>
            <p:spPr>
              <a:xfrm>
                <a:off x="4336987" y="4909428"/>
                <a:ext cx="447872" cy="43014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5" name="Right Arrow 43"/>
              <p:cNvSpPr/>
              <p:nvPr/>
            </p:nvSpPr>
            <p:spPr>
              <a:xfrm>
                <a:off x="5834392" y="4909428"/>
                <a:ext cx="445307" cy="43014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6" name="Right Arrow 44"/>
              <p:cNvSpPr/>
              <p:nvPr/>
            </p:nvSpPr>
            <p:spPr>
              <a:xfrm>
                <a:off x="7301216" y="4909428"/>
                <a:ext cx="415437" cy="43014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8" name="Trapezoid 46"/>
              <p:cNvSpPr/>
              <p:nvPr/>
            </p:nvSpPr>
            <p:spPr>
              <a:xfrm rot="5400000">
                <a:off x="5370967" y="4400190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5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9" name="Trapezoid 47"/>
              <p:cNvSpPr/>
              <p:nvPr/>
            </p:nvSpPr>
            <p:spPr>
              <a:xfrm rot="5400000">
                <a:off x="5367497" y="5158252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0" name="Trapezoid 48"/>
              <p:cNvSpPr/>
              <p:nvPr/>
            </p:nvSpPr>
            <p:spPr>
              <a:xfrm rot="5400000">
                <a:off x="5354021" y="5916313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1" name="Trapezoid 49"/>
              <p:cNvSpPr/>
              <p:nvPr/>
            </p:nvSpPr>
            <p:spPr>
              <a:xfrm rot="5400000">
                <a:off x="6870154" y="4400190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5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2" name="Trapezoid 50"/>
              <p:cNvSpPr/>
              <p:nvPr/>
            </p:nvSpPr>
            <p:spPr>
              <a:xfrm rot="5400000">
                <a:off x="6866684" y="5158252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3" name="Trapezoid 51"/>
              <p:cNvSpPr/>
              <p:nvPr/>
            </p:nvSpPr>
            <p:spPr>
              <a:xfrm rot="5400000">
                <a:off x="6853208" y="5916313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4" name="Trapezoid 52"/>
              <p:cNvSpPr/>
              <p:nvPr/>
            </p:nvSpPr>
            <p:spPr>
              <a:xfrm rot="5400000">
                <a:off x="8300491" y="4400190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5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5" name="Trapezoid 53"/>
              <p:cNvSpPr/>
              <p:nvPr/>
            </p:nvSpPr>
            <p:spPr>
              <a:xfrm rot="5400000">
                <a:off x="8297021" y="5158252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6" name="Trapezoid 54"/>
              <p:cNvSpPr/>
              <p:nvPr/>
            </p:nvSpPr>
            <p:spPr>
              <a:xfrm rot="5400000">
                <a:off x="8283545" y="5916313"/>
                <a:ext cx="428200" cy="309566"/>
              </a:xfrm>
              <a:prstGeom prst="trapezoid">
                <a:avLst>
                  <a:gd name="adj" fmla="val 21637"/>
                </a:avLst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92" name="Rounded Rectangle 118"/>
              <p:cNvSpPr/>
              <p:nvPr/>
            </p:nvSpPr>
            <p:spPr>
              <a:xfrm rot="5400000">
                <a:off x="5733385" y="483783"/>
                <a:ext cx="591617" cy="5545397"/>
              </a:xfrm>
              <a:prstGeom prst="roundRect">
                <a:avLst>
                  <a:gd name="adj" fmla="val 6295"/>
                </a:avLst>
              </a:prstGeom>
              <a:solidFill>
                <a:schemeClr val="accent3"/>
              </a:solidFill>
              <a:ln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/>
                <a:endParaRPr lang="en-US" sz="1500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/>
                <a:endParaRPr lang="en-US" sz="1500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/>
                <a:endParaRPr lang="en-US" sz="1500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/>
                <a:endParaRPr lang="en-US" sz="1500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/>
                <a:endParaRPr lang="en-US" sz="1500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/>
                <a:endParaRPr lang="en-US" sz="1500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/>
                <a:endParaRPr lang="en-US" sz="15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93" name="TextBox 119"/>
              <p:cNvSpPr txBox="1"/>
              <p:nvPr/>
            </p:nvSpPr>
            <p:spPr>
              <a:xfrm>
                <a:off x="4078274" y="3013691"/>
                <a:ext cx="3546643" cy="49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Switch control plane</a:t>
                </a:r>
              </a:p>
            </p:txBody>
          </p:sp>
          <p:sp>
            <p:nvSpPr>
              <p:cNvPr id="94" name="Up-Down Arrow 123"/>
              <p:cNvSpPr/>
              <p:nvPr/>
            </p:nvSpPr>
            <p:spPr>
              <a:xfrm>
                <a:off x="3641676" y="3585250"/>
                <a:ext cx="255767" cy="609600"/>
              </a:xfrm>
              <a:prstGeom prst="upDownArrow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Up-Down Arrow 124"/>
              <p:cNvSpPr/>
              <p:nvPr/>
            </p:nvSpPr>
            <p:spPr>
              <a:xfrm>
                <a:off x="5233824" y="3578598"/>
                <a:ext cx="255767" cy="609600"/>
              </a:xfrm>
              <a:prstGeom prst="upDownArrow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Up-Down Arrow 125"/>
              <p:cNvSpPr/>
              <p:nvPr/>
            </p:nvSpPr>
            <p:spPr>
              <a:xfrm>
                <a:off x="6670079" y="3578598"/>
                <a:ext cx="255767" cy="609600"/>
              </a:xfrm>
              <a:prstGeom prst="upDownArrow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Up-Down Arrow 126"/>
              <p:cNvSpPr/>
              <p:nvPr/>
            </p:nvSpPr>
            <p:spPr>
              <a:xfrm>
                <a:off x="8107363" y="3571811"/>
                <a:ext cx="255767" cy="609600"/>
              </a:xfrm>
              <a:prstGeom prst="upDownArrow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9" name="Picture 1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8015" y="2989264"/>
                <a:ext cx="457274" cy="538822"/>
              </a:xfrm>
              <a:prstGeom prst="rect">
                <a:avLst/>
              </a:prstGeom>
            </p:spPr>
          </p:pic>
        </p:grpSp>
        <p:sp>
          <p:nvSpPr>
            <p:cNvPr id="109" name="Rectangle 23"/>
            <p:cNvSpPr/>
            <p:nvPr/>
          </p:nvSpPr>
          <p:spPr>
            <a:xfrm>
              <a:off x="5402863" y="2307396"/>
              <a:ext cx="264805" cy="121111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7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Memory</a:t>
              </a:r>
            </a:p>
          </p:txBody>
        </p:sp>
        <p:sp>
          <p:nvSpPr>
            <p:cNvPr id="110" name="Rectangle 23"/>
            <p:cNvSpPr/>
            <p:nvPr/>
          </p:nvSpPr>
          <p:spPr>
            <a:xfrm>
              <a:off x="6339875" y="2303442"/>
              <a:ext cx="264805" cy="121111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7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Memory</a:t>
              </a:r>
            </a:p>
          </p:txBody>
        </p:sp>
        <p:sp>
          <p:nvSpPr>
            <p:cNvPr id="111" name="Rectangle 23"/>
            <p:cNvSpPr/>
            <p:nvPr/>
          </p:nvSpPr>
          <p:spPr>
            <a:xfrm>
              <a:off x="7235068" y="2302910"/>
              <a:ext cx="264805" cy="121111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7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Memory</a:t>
              </a:r>
            </a:p>
          </p:txBody>
        </p:sp>
      </p:grpSp>
      <p:sp>
        <p:nvSpPr>
          <p:cNvPr id="104" name="椭圆 103"/>
          <p:cNvSpPr/>
          <p:nvPr/>
        </p:nvSpPr>
        <p:spPr>
          <a:xfrm>
            <a:off x="4037934" y="2133600"/>
            <a:ext cx="4061781" cy="160950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1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7" grpId="0"/>
      <p:bldP spid="103" grpId="0" animBg="1"/>
      <p:bldP spid="103" grpId="1" animBg="1"/>
      <p:bldP spid="10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1483123" y="76200"/>
            <a:ext cx="922575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 #2: Performance-preserving mitigation</a:t>
            </a: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2257425" y="4047014"/>
            <a:ext cx="7476309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</a:rPr>
              <a:t>Two boosters: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FF0000"/>
                </a:solidFill>
                <a:latin typeface="Tahoma"/>
                <a:cs typeface="Tahoma"/>
              </a:rPr>
              <a:t>ACK booster</a:t>
            </a:r>
            <a:r>
              <a:rPr lang="en-US" altLang="zh-CN" sz="2200" dirty="0">
                <a:latin typeface="Tahoma"/>
                <a:cs typeface="Tahoma"/>
              </a:rPr>
              <a:t>: Generate ACK packets in advance.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0000"/>
                </a:solidFill>
                <a:latin typeface="Tahoma"/>
                <a:cs typeface="Tahoma"/>
              </a:rPr>
              <a:t>Receive window booster</a:t>
            </a:r>
            <a:r>
              <a:rPr lang="en-US" sz="2200" dirty="0">
                <a:latin typeface="Tahoma"/>
                <a:cs typeface="Tahoma"/>
              </a:rPr>
              <a:t>: Enlarge receive window field temporarily.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86000" y="2615473"/>
            <a:ext cx="7620000" cy="1233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Solution: Temporarily boosting TCP performance to </a:t>
            </a: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neutralize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 the performance penalty. </a:t>
            </a:r>
            <a:endParaRPr lang="en-US" sz="24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57424" y="4047014"/>
            <a:ext cx="7476309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cs typeface="Tahoma"/>
              </a:rPr>
              <a:t>Two boosters: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FF0000"/>
                </a:solidFill>
                <a:latin typeface="Tahoma"/>
                <a:cs typeface="Tahoma"/>
              </a:rPr>
              <a:t>ACK booster</a:t>
            </a:r>
            <a:r>
              <a:rPr lang="en-US" altLang="zh-CN" sz="2200" dirty="0">
                <a:latin typeface="Tahoma"/>
                <a:cs typeface="Tahoma"/>
              </a:rPr>
              <a:t>: Generate ACK packets in advance.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</a:rPr>
              <a:t>Receive window booster: Enlarge receive window field temporarily.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86000" y="1723805"/>
            <a:ext cx="8220818" cy="851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Problem: Existing mitigations </a:t>
            </a:r>
            <a:r>
              <a:rPr lang="en-US" altLang="zh-CN" sz="2400" dirty="0">
                <a:latin typeface="Tahoma"/>
                <a:cs typeface="Tahoma"/>
                <a:sym typeface="Wingdings" panose="05000000000000000000" pitchFamily="2" charset="2"/>
              </a:rPr>
              <a:t>incur</a:t>
            </a: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 performance loss.</a:t>
            </a:r>
            <a:endParaRPr lang="en-US" sz="24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959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5" grpId="1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2199482" y="762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oosting performance: ACK booster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1" name="Picture 7" descr="C:\Users\Andreas Haeberlen\AppData\Local\Microsoft\Windows\Temporary Internet Files\Content.IE5\EUZBJCBX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981932" y="1349956"/>
            <a:ext cx="838200" cy="843788"/>
          </a:xfrm>
          <a:prstGeom prst="rect">
            <a:avLst/>
          </a:prstGeom>
          <a:noFill/>
        </p:spPr>
      </p:pic>
      <p:cxnSp>
        <p:nvCxnSpPr>
          <p:cNvPr id="13" name="Straight Connector 2"/>
          <p:cNvCxnSpPr/>
          <p:nvPr/>
        </p:nvCxnSpPr>
        <p:spPr>
          <a:xfrm>
            <a:off x="3434817" y="2286000"/>
            <a:ext cx="0" cy="3429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/>
        </p:nvCxnSpPr>
        <p:spPr>
          <a:xfrm>
            <a:off x="5792599" y="2286000"/>
            <a:ext cx="0" cy="3429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2"/>
          <p:cNvCxnSpPr/>
          <p:nvPr/>
        </p:nvCxnSpPr>
        <p:spPr>
          <a:xfrm>
            <a:off x="3434817" y="2321644"/>
            <a:ext cx="2396869" cy="426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/>
          <p:nvPr/>
        </p:nvCxnSpPr>
        <p:spPr>
          <a:xfrm flipH="1">
            <a:off x="3438076" y="2773676"/>
            <a:ext cx="2338996" cy="6774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46"/>
          <p:cNvCxnSpPr/>
          <p:nvPr/>
        </p:nvCxnSpPr>
        <p:spPr>
          <a:xfrm>
            <a:off x="5804548" y="2765325"/>
            <a:ext cx="2465538" cy="46513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7"/>
          <p:cNvCxnSpPr/>
          <p:nvPr/>
        </p:nvCxnSpPr>
        <p:spPr>
          <a:xfrm>
            <a:off x="3477243" y="3499375"/>
            <a:ext cx="2372348" cy="465213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9"/>
          <p:cNvCxnSpPr/>
          <p:nvPr/>
        </p:nvCxnSpPr>
        <p:spPr>
          <a:xfrm flipH="1">
            <a:off x="5831686" y="3264350"/>
            <a:ext cx="2417299" cy="70023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2058"/>
          <p:cNvSpPr txBox="1"/>
          <p:nvPr/>
        </p:nvSpPr>
        <p:spPr>
          <a:xfrm rot="483720">
            <a:off x="4354220" y="2131673"/>
            <a:ext cx="96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data1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55"/>
          <p:cNvSpPr txBox="1"/>
          <p:nvPr/>
        </p:nvSpPr>
        <p:spPr>
          <a:xfrm rot="20766732">
            <a:off x="4045240" y="2762132"/>
            <a:ext cx="77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ACK1</a:t>
            </a:r>
          </a:p>
        </p:txBody>
      </p:sp>
      <p:cxnSp>
        <p:nvCxnSpPr>
          <p:cNvPr id="28" name="Straight Connector 14"/>
          <p:cNvCxnSpPr/>
          <p:nvPr/>
        </p:nvCxnSpPr>
        <p:spPr>
          <a:xfrm>
            <a:off x="8230999" y="2286000"/>
            <a:ext cx="0" cy="3505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5072942" y="1307858"/>
            <a:ext cx="1676400" cy="591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200" dirty="0" err="1">
                <a:latin typeface="Tahoma"/>
                <a:cs typeface="Tahoma"/>
              </a:rPr>
              <a:t>N</a:t>
            </a:r>
            <a:r>
              <a:rPr lang="en-US" altLang="zh-CN" sz="2200" dirty="0" err="1">
                <a:latin typeface="Tahoma"/>
                <a:cs typeface="Tahoma"/>
              </a:rPr>
              <a:t>etWarden</a:t>
            </a:r>
            <a:endParaRPr lang="en-US" sz="2200" dirty="0">
              <a:latin typeface="Tahoma"/>
              <a:cs typeface="Tahoma"/>
            </a:endParaRPr>
          </a:p>
        </p:txBody>
      </p:sp>
      <p:sp>
        <p:nvSpPr>
          <p:cNvPr id="37" name="TextBox 2058"/>
          <p:cNvSpPr txBox="1"/>
          <p:nvPr/>
        </p:nvSpPr>
        <p:spPr>
          <a:xfrm rot="483720">
            <a:off x="6287315" y="2443733"/>
            <a:ext cx="821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data1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2058"/>
          <p:cNvSpPr txBox="1"/>
          <p:nvPr/>
        </p:nvSpPr>
        <p:spPr>
          <a:xfrm rot="483720">
            <a:off x="4421742" y="3369594"/>
            <a:ext cx="92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data2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55"/>
          <p:cNvSpPr txBox="1"/>
          <p:nvPr/>
        </p:nvSpPr>
        <p:spPr>
          <a:xfrm rot="20766732">
            <a:off x="6406715" y="3251027"/>
            <a:ext cx="77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ACK1</a:t>
            </a:r>
          </a:p>
        </p:txBody>
      </p:sp>
      <p:cxnSp>
        <p:nvCxnSpPr>
          <p:cNvPr id="46" name="Straight Arrow Connector 46"/>
          <p:cNvCxnSpPr/>
          <p:nvPr/>
        </p:nvCxnSpPr>
        <p:spPr>
          <a:xfrm>
            <a:off x="5804548" y="3964588"/>
            <a:ext cx="2465538" cy="46950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2058"/>
          <p:cNvSpPr txBox="1"/>
          <p:nvPr/>
        </p:nvSpPr>
        <p:spPr>
          <a:xfrm rot="483720">
            <a:off x="6912136" y="3848587"/>
            <a:ext cx="821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data2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8" name="Straight Arrow Connector 49"/>
          <p:cNvCxnSpPr/>
          <p:nvPr/>
        </p:nvCxnSpPr>
        <p:spPr>
          <a:xfrm flipH="1">
            <a:off x="3462152" y="4014988"/>
            <a:ext cx="2253263" cy="60425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6"/>
          <p:cNvCxnSpPr/>
          <p:nvPr/>
        </p:nvCxnSpPr>
        <p:spPr>
          <a:xfrm>
            <a:off x="3463392" y="4666262"/>
            <a:ext cx="4806694" cy="893869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右大括号 34"/>
          <p:cNvSpPr/>
          <p:nvPr/>
        </p:nvSpPr>
        <p:spPr>
          <a:xfrm>
            <a:off x="8354125" y="4507572"/>
            <a:ext cx="304800" cy="105255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8801100" y="4865637"/>
            <a:ext cx="3009900" cy="43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000" dirty="0">
                <a:latin typeface="Tahoma"/>
                <a:cs typeface="Tahoma"/>
              </a:rPr>
              <a:t>P</a:t>
            </a:r>
            <a:r>
              <a:rPr lang="en-US" altLang="zh-CN" sz="2000" dirty="0">
                <a:latin typeface="Tahoma"/>
                <a:cs typeface="Tahoma"/>
              </a:rPr>
              <a:t>erformance boosting</a:t>
            </a:r>
            <a:endParaRPr lang="en-US" sz="2000" dirty="0">
              <a:latin typeface="Tahoma"/>
              <a:cs typeface="Tahoma"/>
            </a:endParaRPr>
          </a:p>
        </p:txBody>
      </p:sp>
      <p:pic>
        <p:nvPicPr>
          <p:cNvPr id="54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6160" y="1396565"/>
            <a:ext cx="689677" cy="689677"/>
          </a:xfrm>
          <a:prstGeom prst="rect">
            <a:avLst/>
          </a:prstGeom>
          <a:noFill/>
        </p:spPr>
      </p:pic>
      <p:sp>
        <p:nvSpPr>
          <p:cNvPr id="55" name="Content Placeholder 2"/>
          <p:cNvSpPr txBox="1">
            <a:spLocks/>
          </p:cNvSpPr>
          <p:nvPr/>
        </p:nvSpPr>
        <p:spPr>
          <a:xfrm>
            <a:off x="1198777" y="5985341"/>
            <a:ext cx="9872476" cy="780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Creates the </a:t>
            </a: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illusion</a:t>
            </a:r>
            <a:r>
              <a:rPr lang="en-US" sz="2400" dirty="0">
                <a:latin typeface="Tahoma"/>
                <a:cs typeface="Tahoma"/>
              </a:rPr>
              <a:t> of a shorter </a:t>
            </a:r>
            <a:r>
              <a:rPr lang="en-US" altLang="zh-CN" sz="2400" dirty="0">
                <a:latin typeface="Tahoma"/>
                <a:cs typeface="Tahoma"/>
              </a:rPr>
              <a:t>latency</a:t>
            </a:r>
            <a:r>
              <a:rPr lang="en-US" sz="2400" dirty="0">
                <a:latin typeface="Tahoma"/>
                <a:cs typeface="Tahoma"/>
              </a:rPr>
              <a:t> as perceived by the sender.</a:t>
            </a:r>
          </a:p>
        </p:txBody>
      </p:sp>
      <p:grpSp>
        <p:nvGrpSpPr>
          <p:cNvPr id="58" name="组合 57"/>
          <p:cNvGrpSpPr/>
          <p:nvPr/>
        </p:nvGrpSpPr>
        <p:grpSpPr>
          <a:xfrm rot="16200000">
            <a:off x="5667123" y="1477496"/>
            <a:ext cx="313139" cy="942338"/>
            <a:chOff x="1405628" y="2519360"/>
            <a:chExt cx="451342" cy="1358236"/>
          </a:xfrm>
        </p:grpSpPr>
        <p:sp>
          <p:nvSpPr>
            <p:cNvPr id="62" name="Rectangle 83"/>
            <p:cNvSpPr/>
            <p:nvPr/>
          </p:nvSpPr>
          <p:spPr>
            <a:xfrm rot="5400000">
              <a:off x="952181" y="2972807"/>
              <a:ext cx="1358236" cy="45134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400" b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4" y="2553007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04" y="2553007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91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4" y="2681041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07" y="2681041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5" y="2809077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07" y="2809077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5" y="2937112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09" y="2937112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4" y="3065069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04" y="3065069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4" y="3193105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07" y="3193105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5" y="3321140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07" y="3321140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5" y="3449176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09" y="3449176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7" y="3579801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09" y="3579801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648897" y="3707835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484110" y="3707835"/>
              <a:ext cx="128035" cy="1348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7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7" grpId="0"/>
      <p:bldP spid="41" grpId="0"/>
      <p:bldP spid="45" grpId="0"/>
      <p:bldP spid="47" grpId="0"/>
      <p:bldP spid="35" grpId="0" animBg="1"/>
      <p:bldP spid="53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1157" y="-11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hallenge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#3: Hardware limitations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819400" y="6172200"/>
            <a:ext cx="6523039" cy="432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Solution: </a:t>
            </a:r>
            <a:r>
              <a:rPr lang="en-US" sz="2200" dirty="0" err="1">
                <a:latin typeface="Tahoma"/>
                <a:cs typeface="Tahoma"/>
                <a:sym typeface="Wingdings" panose="05000000000000000000" pitchFamily="2" charset="2"/>
              </a:rPr>
              <a:t>Fastpath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/</a:t>
            </a:r>
            <a:r>
              <a:rPr lang="en-US" sz="2200" dirty="0" err="1">
                <a:latin typeface="Tahoma"/>
                <a:cs typeface="Tahoma"/>
                <a:sym typeface="Wingdings" panose="05000000000000000000" pitchFamily="2" charset="2"/>
              </a:rPr>
              <a:t>slowpath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 co-design</a:t>
            </a:r>
            <a:endParaRPr lang="en-US" sz="22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19400" y="4939859"/>
            <a:ext cx="8305800" cy="851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Problem: The data plane has </a:t>
            </a:r>
            <a:r>
              <a:rPr lang="en-US" sz="22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hardware restrictions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E.g., does not support packet caching </a:t>
            </a:r>
          </a:p>
          <a:p>
            <a:pPr marL="742950" lvl="1" indent="-28575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Or complex statistical tests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180786" y="1379798"/>
            <a:ext cx="6264691" cy="2847111"/>
            <a:chOff x="1519022" y="264234"/>
            <a:chExt cx="11613430" cy="5277947"/>
          </a:xfrm>
        </p:grpSpPr>
        <p:sp>
          <p:nvSpPr>
            <p:cNvPr id="15" name="TextBox 83">
              <a:extLst>
                <a:ext uri="{FF2B5EF4-FFF2-40B4-BE49-F238E27FC236}">
                  <a16:creationId xmlns:a16="http://schemas.microsoft.com/office/drawing/2014/main" id="{822A3B9D-BE16-604B-A92C-D23827658EC4}"/>
                </a:ext>
              </a:extLst>
            </p:cNvPr>
            <p:cNvSpPr txBox="1"/>
            <p:nvPr/>
          </p:nvSpPr>
          <p:spPr>
            <a:xfrm>
              <a:off x="3036563" y="268698"/>
              <a:ext cx="3111895" cy="627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4119"/>
              <a:r>
                <a:rPr lang="en-US" sz="1600" b="1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Packet buffers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519022" y="264234"/>
              <a:ext cx="11613430" cy="5277947"/>
              <a:chOff x="1519022" y="264234"/>
              <a:chExt cx="11613430" cy="527794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3454749" y="3190785"/>
                <a:ext cx="5639862" cy="235139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22"/>
              <p:cNvCxnSpPr/>
              <p:nvPr/>
            </p:nvCxnSpPr>
            <p:spPr>
              <a:xfrm flipV="1">
                <a:off x="2580654" y="3004768"/>
                <a:ext cx="7813591" cy="166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62"/>
              <p:cNvSpPr/>
              <p:nvPr/>
            </p:nvSpPr>
            <p:spPr>
              <a:xfrm>
                <a:off x="3575382" y="2186826"/>
                <a:ext cx="1676694" cy="431624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" name="Straight Connector 66"/>
              <p:cNvCxnSpPr/>
              <p:nvPr/>
            </p:nvCxnSpPr>
            <p:spPr>
              <a:xfrm>
                <a:off x="3842750" y="2186826"/>
                <a:ext cx="0" cy="431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67"/>
              <p:cNvCxnSpPr/>
              <p:nvPr/>
            </p:nvCxnSpPr>
            <p:spPr>
              <a:xfrm>
                <a:off x="4106657" y="2188534"/>
                <a:ext cx="0" cy="431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68"/>
              <p:cNvCxnSpPr/>
              <p:nvPr/>
            </p:nvCxnSpPr>
            <p:spPr>
              <a:xfrm>
                <a:off x="4388872" y="2188534"/>
                <a:ext cx="0" cy="431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69"/>
              <p:cNvCxnSpPr/>
              <p:nvPr/>
            </p:nvCxnSpPr>
            <p:spPr>
              <a:xfrm>
                <a:off x="4690098" y="2185979"/>
                <a:ext cx="0" cy="431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70"/>
              <p:cNvCxnSpPr/>
              <p:nvPr/>
            </p:nvCxnSpPr>
            <p:spPr>
              <a:xfrm>
                <a:off x="4981623" y="2188534"/>
                <a:ext cx="0" cy="431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71"/>
              <p:cNvSpPr/>
              <p:nvPr/>
            </p:nvSpPr>
            <p:spPr>
              <a:xfrm>
                <a:off x="3578370" y="1580228"/>
                <a:ext cx="1676694" cy="431624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7" name="Straight Connector 72"/>
              <p:cNvCxnSpPr/>
              <p:nvPr/>
            </p:nvCxnSpPr>
            <p:spPr>
              <a:xfrm>
                <a:off x="3845738" y="1580228"/>
                <a:ext cx="0" cy="43162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73"/>
              <p:cNvCxnSpPr/>
              <p:nvPr/>
            </p:nvCxnSpPr>
            <p:spPr>
              <a:xfrm>
                <a:off x="4109646" y="1581936"/>
                <a:ext cx="0" cy="43162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74"/>
              <p:cNvCxnSpPr/>
              <p:nvPr/>
            </p:nvCxnSpPr>
            <p:spPr>
              <a:xfrm>
                <a:off x="4391860" y="1581936"/>
                <a:ext cx="0" cy="43162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75"/>
              <p:cNvCxnSpPr/>
              <p:nvPr/>
            </p:nvCxnSpPr>
            <p:spPr>
              <a:xfrm>
                <a:off x="4693086" y="1579381"/>
                <a:ext cx="0" cy="43162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76"/>
              <p:cNvCxnSpPr/>
              <p:nvPr/>
            </p:nvCxnSpPr>
            <p:spPr>
              <a:xfrm>
                <a:off x="4984611" y="1581936"/>
                <a:ext cx="0" cy="43162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77"/>
              <p:cNvSpPr/>
              <p:nvPr/>
            </p:nvSpPr>
            <p:spPr>
              <a:xfrm>
                <a:off x="3578370" y="916854"/>
                <a:ext cx="1676694" cy="4316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" name="Straight Connector 78"/>
              <p:cNvCxnSpPr/>
              <p:nvPr/>
            </p:nvCxnSpPr>
            <p:spPr>
              <a:xfrm>
                <a:off x="3845738" y="916854"/>
                <a:ext cx="0" cy="4316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79"/>
              <p:cNvCxnSpPr/>
              <p:nvPr/>
            </p:nvCxnSpPr>
            <p:spPr>
              <a:xfrm>
                <a:off x="4109646" y="918563"/>
                <a:ext cx="0" cy="4316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80"/>
              <p:cNvCxnSpPr/>
              <p:nvPr/>
            </p:nvCxnSpPr>
            <p:spPr>
              <a:xfrm>
                <a:off x="4391860" y="918563"/>
                <a:ext cx="0" cy="4316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81"/>
              <p:cNvCxnSpPr/>
              <p:nvPr/>
            </p:nvCxnSpPr>
            <p:spPr>
              <a:xfrm>
                <a:off x="4693086" y="916008"/>
                <a:ext cx="0" cy="4316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82"/>
              <p:cNvCxnSpPr/>
              <p:nvPr/>
            </p:nvCxnSpPr>
            <p:spPr>
              <a:xfrm>
                <a:off x="4984611" y="918563"/>
                <a:ext cx="0" cy="4316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ight Arrow 84"/>
              <p:cNvSpPr/>
              <p:nvPr/>
            </p:nvSpPr>
            <p:spPr>
              <a:xfrm>
                <a:off x="2174264" y="4383533"/>
                <a:ext cx="862300" cy="170326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ight Arrow 85"/>
              <p:cNvSpPr/>
              <p:nvPr/>
            </p:nvSpPr>
            <p:spPr>
              <a:xfrm>
                <a:off x="2615232" y="1661042"/>
                <a:ext cx="842663" cy="169290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Rectangle 87"/>
              <p:cNvSpPr/>
              <p:nvPr/>
            </p:nvSpPr>
            <p:spPr>
              <a:xfrm>
                <a:off x="2592449" y="1692408"/>
                <a:ext cx="99658" cy="273417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extBox 88">
                <a:extLst>
                  <a:ext uri="{FF2B5EF4-FFF2-40B4-BE49-F238E27FC236}">
                    <a16:creationId xmlns:a16="http://schemas.microsoft.com/office/drawing/2014/main" id="{822A3B9D-BE16-604B-A92C-D23827658EC4}"/>
                  </a:ext>
                </a:extLst>
              </p:cNvPr>
              <p:cNvSpPr txBox="1"/>
              <p:nvPr/>
            </p:nvSpPr>
            <p:spPr>
              <a:xfrm>
                <a:off x="6533604" y="264234"/>
                <a:ext cx="3305050" cy="627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24119"/>
                <a:r>
                  <a:rPr lang="en-US" sz="1600" b="1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Statistical tests</a:t>
                </a:r>
              </a:p>
            </p:txBody>
          </p:sp>
          <p:grpSp>
            <p:nvGrpSpPr>
              <p:cNvPr id="42" name="Group 106"/>
              <p:cNvGrpSpPr/>
              <p:nvPr/>
            </p:nvGrpSpPr>
            <p:grpSpPr>
              <a:xfrm>
                <a:off x="6926327" y="932111"/>
                <a:ext cx="2367226" cy="1461025"/>
                <a:chOff x="10935005" y="4126519"/>
                <a:chExt cx="4449762" cy="1390650"/>
              </a:xfrm>
            </p:grpSpPr>
            <p:sp>
              <p:nvSpPr>
                <p:cNvPr id="59" name="Freeform 2"/>
                <p:cNvSpPr>
                  <a:spLocks/>
                </p:cNvSpPr>
                <p:nvPr/>
              </p:nvSpPr>
              <p:spPr bwMode="auto">
                <a:xfrm>
                  <a:off x="12790792" y="4297969"/>
                  <a:ext cx="1743075" cy="1095375"/>
                </a:xfrm>
                <a:custGeom>
                  <a:avLst/>
                  <a:gdLst>
                    <a:gd name="T0" fmla="*/ 6 w 1098"/>
                    <a:gd name="T1" fmla="*/ 198 h 690"/>
                    <a:gd name="T2" fmla="*/ 0 w 1098"/>
                    <a:gd name="T3" fmla="*/ 690 h 690"/>
                    <a:gd name="T4" fmla="*/ 1098 w 1098"/>
                    <a:gd name="T5" fmla="*/ 690 h 690"/>
                    <a:gd name="T6" fmla="*/ 972 w 1098"/>
                    <a:gd name="T7" fmla="*/ 672 h 690"/>
                    <a:gd name="T8" fmla="*/ 876 w 1098"/>
                    <a:gd name="T9" fmla="*/ 654 h 690"/>
                    <a:gd name="T10" fmla="*/ 786 w 1098"/>
                    <a:gd name="T11" fmla="*/ 606 h 690"/>
                    <a:gd name="T12" fmla="*/ 690 w 1098"/>
                    <a:gd name="T13" fmla="*/ 516 h 690"/>
                    <a:gd name="T14" fmla="*/ 624 w 1098"/>
                    <a:gd name="T15" fmla="*/ 438 h 690"/>
                    <a:gd name="T16" fmla="*/ 564 w 1098"/>
                    <a:gd name="T17" fmla="*/ 342 h 690"/>
                    <a:gd name="T18" fmla="*/ 498 w 1098"/>
                    <a:gd name="T19" fmla="*/ 264 h 690"/>
                    <a:gd name="T20" fmla="*/ 444 w 1098"/>
                    <a:gd name="T21" fmla="*/ 180 h 690"/>
                    <a:gd name="T22" fmla="*/ 414 w 1098"/>
                    <a:gd name="T23" fmla="*/ 138 h 690"/>
                    <a:gd name="T24" fmla="*/ 378 w 1098"/>
                    <a:gd name="T25" fmla="*/ 96 h 690"/>
                    <a:gd name="T26" fmla="*/ 354 w 1098"/>
                    <a:gd name="T27" fmla="*/ 66 h 690"/>
                    <a:gd name="T28" fmla="*/ 318 w 1098"/>
                    <a:gd name="T29" fmla="*/ 36 h 690"/>
                    <a:gd name="T30" fmla="*/ 276 w 1098"/>
                    <a:gd name="T31" fmla="*/ 12 h 690"/>
                    <a:gd name="T32" fmla="*/ 240 w 1098"/>
                    <a:gd name="T33" fmla="*/ 0 h 690"/>
                    <a:gd name="T34" fmla="*/ 180 w 1098"/>
                    <a:gd name="T35" fmla="*/ 18 h 690"/>
                    <a:gd name="T36" fmla="*/ 150 w 1098"/>
                    <a:gd name="T37" fmla="*/ 42 h 690"/>
                    <a:gd name="T38" fmla="*/ 120 w 1098"/>
                    <a:gd name="T39" fmla="*/ 72 h 690"/>
                    <a:gd name="T40" fmla="*/ 84 w 1098"/>
                    <a:gd name="T41" fmla="*/ 96 h 690"/>
                    <a:gd name="T42" fmla="*/ 48 w 1098"/>
                    <a:gd name="T43" fmla="*/ 132 h 690"/>
                    <a:gd name="T44" fmla="*/ 6 w 1098"/>
                    <a:gd name="T45" fmla="*/ 198 h 69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098"/>
                    <a:gd name="T70" fmla="*/ 0 h 690"/>
                    <a:gd name="T71" fmla="*/ 1098 w 1098"/>
                    <a:gd name="T72" fmla="*/ 690 h 690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098" h="690">
                      <a:moveTo>
                        <a:pt x="6" y="198"/>
                      </a:moveTo>
                      <a:lnTo>
                        <a:pt x="0" y="690"/>
                      </a:lnTo>
                      <a:lnTo>
                        <a:pt x="1098" y="690"/>
                      </a:lnTo>
                      <a:lnTo>
                        <a:pt x="972" y="672"/>
                      </a:lnTo>
                      <a:lnTo>
                        <a:pt x="876" y="654"/>
                      </a:lnTo>
                      <a:lnTo>
                        <a:pt x="786" y="606"/>
                      </a:lnTo>
                      <a:lnTo>
                        <a:pt x="690" y="516"/>
                      </a:lnTo>
                      <a:lnTo>
                        <a:pt x="624" y="438"/>
                      </a:lnTo>
                      <a:lnTo>
                        <a:pt x="564" y="342"/>
                      </a:lnTo>
                      <a:lnTo>
                        <a:pt x="498" y="264"/>
                      </a:lnTo>
                      <a:lnTo>
                        <a:pt x="444" y="180"/>
                      </a:lnTo>
                      <a:lnTo>
                        <a:pt x="414" y="138"/>
                      </a:lnTo>
                      <a:lnTo>
                        <a:pt x="378" y="96"/>
                      </a:lnTo>
                      <a:lnTo>
                        <a:pt x="354" y="66"/>
                      </a:lnTo>
                      <a:lnTo>
                        <a:pt x="318" y="36"/>
                      </a:lnTo>
                      <a:lnTo>
                        <a:pt x="276" y="12"/>
                      </a:lnTo>
                      <a:lnTo>
                        <a:pt x="240" y="0"/>
                      </a:lnTo>
                      <a:lnTo>
                        <a:pt x="180" y="18"/>
                      </a:lnTo>
                      <a:lnTo>
                        <a:pt x="150" y="42"/>
                      </a:lnTo>
                      <a:lnTo>
                        <a:pt x="120" y="72"/>
                      </a:lnTo>
                      <a:lnTo>
                        <a:pt x="84" y="96"/>
                      </a:lnTo>
                      <a:lnTo>
                        <a:pt x="48" y="132"/>
                      </a:lnTo>
                      <a:lnTo>
                        <a:pt x="6" y="19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defTabSz="224119"/>
                  <a:endParaRPr lang="en-US" sz="882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7"/>
                <p:cNvSpPr>
                  <a:spLocks/>
                </p:cNvSpPr>
                <p:nvPr/>
              </p:nvSpPr>
              <p:spPr bwMode="auto">
                <a:xfrm>
                  <a:off x="10935005" y="4305907"/>
                  <a:ext cx="4449762" cy="1100137"/>
                </a:xfrm>
                <a:custGeom>
                  <a:avLst/>
                  <a:gdLst>
                    <a:gd name="T0" fmla="*/ 44 w 4431"/>
                    <a:gd name="T1" fmla="*/ 2788 h 2788"/>
                    <a:gd name="T2" fmla="*/ 134 w 4431"/>
                    <a:gd name="T3" fmla="*/ 2788 h 2788"/>
                    <a:gd name="T4" fmla="*/ 222 w 4431"/>
                    <a:gd name="T5" fmla="*/ 2788 h 2788"/>
                    <a:gd name="T6" fmla="*/ 310 w 4431"/>
                    <a:gd name="T7" fmla="*/ 2788 h 2788"/>
                    <a:gd name="T8" fmla="*/ 398 w 4431"/>
                    <a:gd name="T9" fmla="*/ 2788 h 2788"/>
                    <a:gd name="T10" fmla="*/ 488 w 4431"/>
                    <a:gd name="T11" fmla="*/ 2786 h 2788"/>
                    <a:gd name="T12" fmla="*/ 576 w 4431"/>
                    <a:gd name="T13" fmla="*/ 2784 h 2788"/>
                    <a:gd name="T14" fmla="*/ 664 w 4431"/>
                    <a:gd name="T15" fmla="*/ 2781 h 2788"/>
                    <a:gd name="T16" fmla="*/ 754 w 4431"/>
                    <a:gd name="T17" fmla="*/ 2776 h 2788"/>
                    <a:gd name="T18" fmla="*/ 842 w 4431"/>
                    <a:gd name="T19" fmla="*/ 2765 h 2788"/>
                    <a:gd name="T20" fmla="*/ 930 w 4431"/>
                    <a:gd name="T21" fmla="*/ 2747 h 2788"/>
                    <a:gd name="T22" fmla="*/ 1020 w 4431"/>
                    <a:gd name="T23" fmla="*/ 2715 h 2788"/>
                    <a:gd name="T24" fmla="*/ 1108 w 4431"/>
                    <a:gd name="T25" fmla="*/ 2666 h 2788"/>
                    <a:gd name="T26" fmla="*/ 1196 w 4431"/>
                    <a:gd name="T27" fmla="*/ 2590 h 2788"/>
                    <a:gd name="T28" fmla="*/ 1285 w 4431"/>
                    <a:gd name="T29" fmla="*/ 2481 h 2788"/>
                    <a:gd name="T30" fmla="*/ 1374 w 4431"/>
                    <a:gd name="T31" fmla="*/ 2330 h 2788"/>
                    <a:gd name="T32" fmla="*/ 1462 w 4431"/>
                    <a:gd name="T33" fmla="*/ 2131 h 2788"/>
                    <a:gd name="T34" fmla="*/ 1550 w 4431"/>
                    <a:gd name="T35" fmla="*/ 1883 h 2788"/>
                    <a:gd name="T36" fmla="*/ 1640 w 4431"/>
                    <a:gd name="T37" fmla="*/ 1591 h 2788"/>
                    <a:gd name="T38" fmla="*/ 1728 w 4431"/>
                    <a:gd name="T39" fmla="*/ 1266 h 2788"/>
                    <a:gd name="T40" fmla="*/ 1816 w 4431"/>
                    <a:gd name="T41" fmla="*/ 929 h 2788"/>
                    <a:gd name="T42" fmla="*/ 1906 w 4431"/>
                    <a:gd name="T43" fmla="*/ 606 h 2788"/>
                    <a:gd name="T44" fmla="*/ 1994 w 4431"/>
                    <a:gd name="T45" fmla="*/ 329 h 2788"/>
                    <a:gd name="T46" fmla="*/ 2082 w 4431"/>
                    <a:gd name="T47" fmla="*/ 123 h 2788"/>
                    <a:gd name="T48" fmla="*/ 2171 w 4431"/>
                    <a:gd name="T49" fmla="*/ 14 h 2788"/>
                    <a:gd name="T50" fmla="*/ 2260 w 4431"/>
                    <a:gd name="T51" fmla="*/ 14 h 2788"/>
                    <a:gd name="T52" fmla="*/ 2348 w 4431"/>
                    <a:gd name="T53" fmla="*/ 123 h 2788"/>
                    <a:gd name="T54" fmla="*/ 2437 w 4431"/>
                    <a:gd name="T55" fmla="*/ 329 h 2788"/>
                    <a:gd name="T56" fmla="*/ 2526 w 4431"/>
                    <a:gd name="T57" fmla="*/ 606 h 2788"/>
                    <a:gd name="T58" fmla="*/ 2614 w 4431"/>
                    <a:gd name="T59" fmla="*/ 929 h 2788"/>
                    <a:gd name="T60" fmla="*/ 2702 w 4431"/>
                    <a:gd name="T61" fmla="*/ 1266 h 2788"/>
                    <a:gd name="T62" fmla="*/ 2792 w 4431"/>
                    <a:gd name="T63" fmla="*/ 1591 h 2788"/>
                    <a:gd name="T64" fmla="*/ 2880 w 4431"/>
                    <a:gd name="T65" fmla="*/ 1883 h 2788"/>
                    <a:gd name="T66" fmla="*/ 2968 w 4431"/>
                    <a:gd name="T67" fmla="*/ 2131 h 2788"/>
                    <a:gd name="T68" fmla="*/ 3057 w 4431"/>
                    <a:gd name="T69" fmla="*/ 2330 h 2788"/>
                    <a:gd name="T70" fmla="*/ 3146 w 4431"/>
                    <a:gd name="T71" fmla="*/ 2481 h 2788"/>
                    <a:gd name="T72" fmla="*/ 3234 w 4431"/>
                    <a:gd name="T73" fmla="*/ 2590 h 2788"/>
                    <a:gd name="T74" fmla="*/ 3323 w 4431"/>
                    <a:gd name="T75" fmla="*/ 2666 h 2788"/>
                    <a:gd name="T76" fmla="*/ 3412 w 4431"/>
                    <a:gd name="T77" fmla="*/ 2715 h 2788"/>
                    <a:gd name="T78" fmla="*/ 3500 w 4431"/>
                    <a:gd name="T79" fmla="*/ 2747 h 2788"/>
                    <a:gd name="T80" fmla="*/ 3589 w 4431"/>
                    <a:gd name="T81" fmla="*/ 2765 h 2788"/>
                    <a:gd name="T82" fmla="*/ 3678 w 4431"/>
                    <a:gd name="T83" fmla="*/ 2776 h 2788"/>
                    <a:gd name="T84" fmla="*/ 3766 w 4431"/>
                    <a:gd name="T85" fmla="*/ 2781 h 2788"/>
                    <a:gd name="T86" fmla="*/ 3855 w 4431"/>
                    <a:gd name="T87" fmla="*/ 2784 h 2788"/>
                    <a:gd name="T88" fmla="*/ 3943 w 4431"/>
                    <a:gd name="T89" fmla="*/ 2786 h 2788"/>
                    <a:gd name="T90" fmla="*/ 4032 w 4431"/>
                    <a:gd name="T91" fmla="*/ 2788 h 2788"/>
                    <a:gd name="T92" fmla="*/ 4120 w 4431"/>
                    <a:gd name="T93" fmla="*/ 2788 h 2788"/>
                    <a:gd name="T94" fmla="*/ 4209 w 4431"/>
                    <a:gd name="T95" fmla="*/ 2788 h 2788"/>
                    <a:gd name="T96" fmla="*/ 4298 w 4431"/>
                    <a:gd name="T97" fmla="*/ 2788 h 2788"/>
                    <a:gd name="T98" fmla="*/ 4386 w 4431"/>
                    <a:gd name="T99" fmla="*/ 2788 h 278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4431"/>
                    <a:gd name="T151" fmla="*/ 0 h 2788"/>
                    <a:gd name="T152" fmla="*/ 4431 w 4431"/>
                    <a:gd name="T153" fmla="*/ 2788 h 278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4431" h="2788">
                      <a:moveTo>
                        <a:pt x="0" y="2788"/>
                      </a:moveTo>
                      <a:lnTo>
                        <a:pt x="44" y="2788"/>
                      </a:lnTo>
                      <a:lnTo>
                        <a:pt x="88" y="2788"/>
                      </a:lnTo>
                      <a:lnTo>
                        <a:pt x="134" y="2788"/>
                      </a:lnTo>
                      <a:lnTo>
                        <a:pt x="178" y="2788"/>
                      </a:lnTo>
                      <a:lnTo>
                        <a:pt x="222" y="2788"/>
                      </a:lnTo>
                      <a:lnTo>
                        <a:pt x="266" y="2788"/>
                      </a:lnTo>
                      <a:lnTo>
                        <a:pt x="310" y="2788"/>
                      </a:lnTo>
                      <a:lnTo>
                        <a:pt x="354" y="2788"/>
                      </a:lnTo>
                      <a:lnTo>
                        <a:pt x="398" y="2788"/>
                      </a:lnTo>
                      <a:lnTo>
                        <a:pt x="444" y="2786"/>
                      </a:lnTo>
                      <a:lnTo>
                        <a:pt x="488" y="2786"/>
                      </a:lnTo>
                      <a:lnTo>
                        <a:pt x="532" y="2785"/>
                      </a:lnTo>
                      <a:lnTo>
                        <a:pt x="576" y="2784"/>
                      </a:lnTo>
                      <a:lnTo>
                        <a:pt x="620" y="2783"/>
                      </a:lnTo>
                      <a:lnTo>
                        <a:pt x="664" y="2781"/>
                      </a:lnTo>
                      <a:lnTo>
                        <a:pt x="710" y="2779"/>
                      </a:lnTo>
                      <a:lnTo>
                        <a:pt x="754" y="2776"/>
                      </a:lnTo>
                      <a:lnTo>
                        <a:pt x="798" y="2771"/>
                      </a:lnTo>
                      <a:lnTo>
                        <a:pt x="842" y="2765"/>
                      </a:lnTo>
                      <a:lnTo>
                        <a:pt x="886" y="2756"/>
                      </a:lnTo>
                      <a:lnTo>
                        <a:pt x="930" y="2747"/>
                      </a:lnTo>
                      <a:lnTo>
                        <a:pt x="974" y="2732"/>
                      </a:lnTo>
                      <a:lnTo>
                        <a:pt x="1020" y="2715"/>
                      </a:lnTo>
                      <a:lnTo>
                        <a:pt x="1064" y="2693"/>
                      </a:lnTo>
                      <a:lnTo>
                        <a:pt x="1108" y="2666"/>
                      </a:lnTo>
                      <a:lnTo>
                        <a:pt x="1152" y="2631"/>
                      </a:lnTo>
                      <a:lnTo>
                        <a:pt x="1196" y="2590"/>
                      </a:lnTo>
                      <a:lnTo>
                        <a:pt x="1240" y="2540"/>
                      </a:lnTo>
                      <a:lnTo>
                        <a:pt x="1285" y="2481"/>
                      </a:lnTo>
                      <a:lnTo>
                        <a:pt x="1330" y="2411"/>
                      </a:lnTo>
                      <a:lnTo>
                        <a:pt x="1374" y="2330"/>
                      </a:lnTo>
                      <a:lnTo>
                        <a:pt x="1418" y="2236"/>
                      </a:lnTo>
                      <a:lnTo>
                        <a:pt x="1462" y="2131"/>
                      </a:lnTo>
                      <a:lnTo>
                        <a:pt x="1506" y="2013"/>
                      </a:lnTo>
                      <a:lnTo>
                        <a:pt x="1550" y="1883"/>
                      </a:lnTo>
                      <a:lnTo>
                        <a:pt x="1596" y="1742"/>
                      </a:lnTo>
                      <a:lnTo>
                        <a:pt x="1640" y="1591"/>
                      </a:lnTo>
                      <a:lnTo>
                        <a:pt x="1684" y="1431"/>
                      </a:lnTo>
                      <a:lnTo>
                        <a:pt x="1728" y="1266"/>
                      </a:lnTo>
                      <a:lnTo>
                        <a:pt x="1772" y="1097"/>
                      </a:lnTo>
                      <a:lnTo>
                        <a:pt x="1816" y="929"/>
                      </a:lnTo>
                      <a:lnTo>
                        <a:pt x="1861" y="764"/>
                      </a:lnTo>
                      <a:lnTo>
                        <a:pt x="1906" y="606"/>
                      </a:lnTo>
                      <a:lnTo>
                        <a:pt x="1950" y="459"/>
                      </a:lnTo>
                      <a:lnTo>
                        <a:pt x="1994" y="329"/>
                      </a:lnTo>
                      <a:lnTo>
                        <a:pt x="2038" y="215"/>
                      </a:lnTo>
                      <a:lnTo>
                        <a:pt x="2082" y="123"/>
                      </a:lnTo>
                      <a:lnTo>
                        <a:pt x="2126" y="55"/>
                      </a:lnTo>
                      <a:lnTo>
                        <a:pt x="2171" y="14"/>
                      </a:lnTo>
                      <a:lnTo>
                        <a:pt x="2216" y="0"/>
                      </a:lnTo>
                      <a:lnTo>
                        <a:pt x="2260" y="14"/>
                      </a:lnTo>
                      <a:lnTo>
                        <a:pt x="2304" y="55"/>
                      </a:lnTo>
                      <a:lnTo>
                        <a:pt x="2348" y="123"/>
                      </a:lnTo>
                      <a:lnTo>
                        <a:pt x="2392" y="215"/>
                      </a:lnTo>
                      <a:lnTo>
                        <a:pt x="2437" y="329"/>
                      </a:lnTo>
                      <a:lnTo>
                        <a:pt x="2482" y="459"/>
                      </a:lnTo>
                      <a:lnTo>
                        <a:pt x="2526" y="606"/>
                      </a:lnTo>
                      <a:lnTo>
                        <a:pt x="2570" y="764"/>
                      </a:lnTo>
                      <a:lnTo>
                        <a:pt x="2614" y="929"/>
                      </a:lnTo>
                      <a:lnTo>
                        <a:pt x="2658" y="1097"/>
                      </a:lnTo>
                      <a:lnTo>
                        <a:pt x="2702" y="1266"/>
                      </a:lnTo>
                      <a:lnTo>
                        <a:pt x="2747" y="1431"/>
                      </a:lnTo>
                      <a:lnTo>
                        <a:pt x="2792" y="1591"/>
                      </a:lnTo>
                      <a:lnTo>
                        <a:pt x="2836" y="1742"/>
                      </a:lnTo>
                      <a:lnTo>
                        <a:pt x="2880" y="1883"/>
                      </a:lnTo>
                      <a:lnTo>
                        <a:pt x="2924" y="2013"/>
                      </a:lnTo>
                      <a:lnTo>
                        <a:pt x="2968" y="2131"/>
                      </a:lnTo>
                      <a:lnTo>
                        <a:pt x="3013" y="2236"/>
                      </a:lnTo>
                      <a:lnTo>
                        <a:pt x="3057" y="2330"/>
                      </a:lnTo>
                      <a:lnTo>
                        <a:pt x="3102" y="2411"/>
                      </a:lnTo>
                      <a:lnTo>
                        <a:pt x="3146" y="2481"/>
                      </a:lnTo>
                      <a:lnTo>
                        <a:pt x="3190" y="2540"/>
                      </a:lnTo>
                      <a:lnTo>
                        <a:pt x="3234" y="2590"/>
                      </a:lnTo>
                      <a:lnTo>
                        <a:pt x="3279" y="2631"/>
                      </a:lnTo>
                      <a:lnTo>
                        <a:pt x="3323" y="2666"/>
                      </a:lnTo>
                      <a:lnTo>
                        <a:pt x="3367" y="2693"/>
                      </a:lnTo>
                      <a:lnTo>
                        <a:pt x="3412" y="2715"/>
                      </a:lnTo>
                      <a:lnTo>
                        <a:pt x="3456" y="2732"/>
                      </a:lnTo>
                      <a:lnTo>
                        <a:pt x="3500" y="2747"/>
                      </a:lnTo>
                      <a:lnTo>
                        <a:pt x="3544" y="2756"/>
                      </a:lnTo>
                      <a:lnTo>
                        <a:pt x="3589" y="2765"/>
                      </a:lnTo>
                      <a:lnTo>
                        <a:pt x="3633" y="2771"/>
                      </a:lnTo>
                      <a:lnTo>
                        <a:pt x="3678" y="2776"/>
                      </a:lnTo>
                      <a:lnTo>
                        <a:pt x="3722" y="2779"/>
                      </a:lnTo>
                      <a:lnTo>
                        <a:pt x="3766" y="2781"/>
                      </a:lnTo>
                      <a:lnTo>
                        <a:pt x="3810" y="2783"/>
                      </a:lnTo>
                      <a:lnTo>
                        <a:pt x="3855" y="2784"/>
                      </a:lnTo>
                      <a:lnTo>
                        <a:pt x="3899" y="2785"/>
                      </a:lnTo>
                      <a:lnTo>
                        <a:pt x="3943" y="2786"/>
                      </a:lnTo>
                      <a:lnTo>
                        <a:pt x="3988" y="2786"/>
                      </a:lnTo>
                      <a:lnTo>
                        <a:pt x="4032" y="2788"/>
                      </a:lnTo>
                      <a:lnTo>
                        <a:pt x="4076" y="2788"/>
                      </a:lnTo>
                      <a:lnTo>
                        <a:pt x="4120" y="2788"/>
                      </a:lnTo>
                      <a:lnTo>
                        <a:pt x="4165" y="2788"/>
                      </a:lnTo>
                      <a:lnTo>
                        <a:pt x="4209" y="2788"/>
                      </a:lnTo>
                      <a:lnTo>
                        <a:pt x="4253" y="2788"/>
                      </a:lnTo>
                      <a:lnTo>
                        <a:pt x="4298" y="2788"/>
                      </a:lnTo>
                      <a:lnTo>
                        <a:pt x="4342" y="2788"/>
                      </a:lnTo>
                      <a:lnTo>
                        <a:pt x="4386" y="2788"/>
                      </a:lnTo>
                      <a:lnTo>
                        <a:pt x="4431" y="2788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224119"/>
                  <a:endParaRPr lang="en-US" sz="882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Line 8"/>
                <p:cNvSpPr>
                  <a:spLocks noChangeShapeType="1"/>
                </p:cNvSpPr>
                <p:nvPr/>
              </p:nvSpPr>
              <p:spPr bwMode="auto">
                <a:xfrm>
                  <a:off x="10966755" y="5403267"/>
                  <a:ext cx="437832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224119"/>
                  <a:endParaRPr lang="en-US" sz="882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3157869" y="4126519"/>
                  <a:ext cx="0" cy="13906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224119"/>
                  <a:endParaRPr lang="en-US" sz="882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20"/>
                <p:cNvSpPr>
                  <a:spLocks/>
                </p:cNvSpPr>
                <p:nvPr/>
              </p:nvSpPr>
              <p:spPr bwMode="auto">
                <a:xfrm>
                  <a:off x="13552792" y="4707544"/>
                  <a:ext cx="962025" cy="695325"/>
                </a:xfrm>
                <a:custGeom>
                  <a:avLst/>
                  <a:gdLst>
                    <a:gd name="T0" fmla="*/ 6 w 606"/>
                    <a:gd name="T1" fmla="*/ 0 h 438"/>
                    <a:gd name="T2" fmla="*/ 0 w 606"/>
                    <a:gd name="T3" fmla="*/ 438 h 438"/>
                    <a:gd name="T4" fmla="*/ 606 w 606"/>
                    <a:gd name="T5" fmla="*/ 420 h 438"/>
                    <a:gd name="T6" fmla="*/ 510 w 606"/>
                    <a:gd name="T7" fmla="*/ 420 h 438"/>
                    <a:gd name="T8" fmla="*/ 426 w 606"/>
                    <a:gd name="T9" fmla="*/ 396 h 438"/>
                    <a:gd name="T10" fmla="*/ 348 w 606"/>
                    <a:gd name="T11" fmla="*/ 366 h 438"/>
                    <a:gd name="T12" fmla="*/ 282 w 606"/>
                    <a:gd name="T13" fmla="*/ 324 h 438"/>
                    <a:gd name="T14" fmla="*/ 204 w 606"/>
                    <a:gd name="T15" fmla="*/ 258 h 438"/>
                    <a:gd name="T16" fmla="*/ 138 w 606"/>
                    <a:gd name="T17" fmla="*/ 174 h 438"/>
                    <a:gd name="T18" fmla="*/ 102 w 606"/>
                    <a:gd name="T19" fmla="*/ 126 h 438"/>
                    <a:gd name="T20" fmla="*/ 66 w 606"/>
                    <a:gd name="T21" fmla="*/ 72 h 438"/>
                    <a:gd name="T22" fmla="*/ 42 w 606"/>
                    <a:gd name="T23" fmla="*/ 30 h 438"/>
                    <a:gd name="T24" fmla="*/ 6 w 606"/>
                    <a:gd name="T25" fmla="*/ 0 h 43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606"/>
                    <a:gd name="T40" fmla="*/ 0 h 438"/>
                    <a:gd name="T41" fmla="*/ 606 w 606"/>
                    <a:gd name="T42" fmla="*/ 438 h 43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606" h="438">
                      <a:moveTo>
                        <a:pt x="6" y="0"/>
                      </a:moveTo>
                      <a:lnTo>
                        <a:pt x="0" y="438"/>
                      </a:lnTo>
                      <a:lnTo>
                        <a:pt x="606" y="420"/>
                      </a:lnTo>
                      <a:lnTo>
                        <a:pt x="510" y="420"/>
                      </a:lnTo>
                      <a:lnTo>
                        <a:pt x="426" y="396"/>
                      </a:lnTo>
                      <a:lnTo>
                        <a:pt x="348" y="366"/>
                      </a:lnTo>
                      <a:lnTo>
                        <a:pt x="282" y="324"/>
                      </a:lnTo>
                      <a:lnTo>
                        <a:pt x="204" y="258"/>
                      </a:lnTo>
                      <a:lnTo>
                        <a:pt x="138" y="174"/>
                      </a:lnTo>
                      <a:lnTo>
                        <a:pt x="102" y="126"/>
                      </a:lnTo>
                      <a:lnTo>
                        <a:pt x="66" y="72"/>
                      </a:lnTo>
                      <a:lnTo>
                        <a:pt x="42" y="3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defTabSz="224119"/>
                  <a:endParaRPr lang="en-US" sz="882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4" name="Left Bracket 108"/>
              <p:cNvSpPr/>
              <p:nvPr/>
            </p:nvSpPr>
            <p:spPr>
              <a:xfrm>
                <a:off x="3457895" y="1212363"/>
                <a:ext cx="117487" cy="1205387"/>
              </a:xfrm>
              <a:prstGeom prst="leftBracke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109"/>
              <p:cNvSpPr/>
              <p:nvPr/>
            </p:nvSpPr>
            <p:spPr>
              <a:xfrm>
                <a:off x="3598167" y="922367"/>
                <a:ext cx="246364" cy="4224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ectangle 110"/>
              <p:cNvSpPr/>
              <p:nvPr/>
            </p:nvSpPr>
            <p:spPr>
              <a:xfrm>
                <a:off x="3864311" y="927537"/>
                <a:ext cx="246364" cy="4224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 111"/>
              <p:cNvSpPr/>
              <p:nvPr/>
            </p:nvSpPr>
            <p:spPr>
              <a:xfrm>
                <a:off x="4123867" y="928053"/>
                <a:ext cx="246364" cy="4224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112"/>
              <p:cNvSpPr/>
              <p:nvPr/>
            </p:nvSpPr>
            <p:spPr>
              <a:xfrm>
                <a:off x="3594179" y="2200613"/>
                <a:ext cx="246364" cy="4224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 113"/>
              <p:cNvSpPr/>
              <p:nvPr/>
            </p:nvSpPr>
            <p:spPr>
              <a:xfrm>
                <a:off x="3857380" y="2201372"/>
                <a:ext cx="246364" cy="4224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Rectangle 114"/>
              <p:cNvSpPr/>
              <p:nvPr/>
            </p:nvSpPr>
            <p:spPr>
              <a:xfrm>
                <a:off x="3587378" y="1594766"/>
                <a:ext cx="246364" cy="4224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4119"/>
                <a:endParaRPr lang="en-US" sz="882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115">
                <a:extLst>
                  <a:ext uri="{FF2B5EF4-FFF2-40B4-BE49-F238E27FC236}">
                    <a16:creationId xmlns:a16="http://schemas.microsoft.com/office/drawing/2014/main" id="{822A3B9D-BE16-604B-A92C-D23827658EC4}"/>
                  </a:ext>
                </a:extLst>
              </p:cNvPr>
              <p:cNvSpPr txBox="1"/>
              <p:nvPr/>
            </p:nvSpPr>
            <p:spPr>
              <a:xfrm>
                <a:off x="1519022" y="4521920"/>
                <a:ext cx="1724143" cy="68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24119"/>
                <a:r>
                  <a:rPr lang="en-US" b="1" dirty="0">
                    <a:solidFill>
                      <a:srgbClr val="70AD47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Traffic</a:t>
                </a:r>
              </a:p>
            </p:txBody>
          </p:sp>
          <p:sp>
            <p:nvSpPr>
              <p:cNvPr id="52" name="TextBox 116">
                <a:extLst>
                  <a:ext uri="{FF2B5EF4-FFF2-40B4-BE49-F238E27FC236}">
                    <a16:creationId xmlns:a16="http://schemas.microsoft.com/office/drawing/2014/main" id="{822A3B9D-BE16-604B-A92C-D23827658EC4}"/>
                  </a:ext>
                </a:extLst>
              </p:cNvPr>
              <p:cNvSpPr txBox="1"/>
              <p:nvPr/>
            </p:nvSpPr>
            <p:spPr>
              <a:xfrm>
                <a:off x="9749657" y="3596723"/>
                <a:ext cx="2996001" cy="119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24119"/>
                <a:r>
                  <a:rPr lang="en-US" b="1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Fast path </a:t>
                </a:r>
              </a:p>
              <a:p>
                <a:pPr defTabSz="224119"/>
                <a:r>
                  <a:rPr lang="en-US" b="1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(data plane)</a:t>
                </a:r>
              </a:p>
            </p:txBody>
          </p:sp>
          <p:sp>
            <p:nvSpPr>
              <p:cNvPr id="53" name="TextBox 117">
                <a:extLst>
                  <a:ext uri="{FF2B5EF4-FFF2-40B4-BE49-F238E27FC236}">
                    <a16:creationId xmlns:a16="http://schemas.microsoft.com/office/drawing/2014/main" id="{822A3B9D-BE16-604B-A92C-D23827658EC4}"/>
                  </a:ext>
                </a:extLst>
              </p:cNvPr>
              <p:cNvSpPr txBox="1"/>
              <p:nvPr/>
            </p:nvSpPr>
            <p:spPr>
              <a:xfrm>
                <a:off x="9577783" y="905136"/>
                <a:ext cx="3554669" cy="119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24119"/>
                <a:r>
                  <a:rPr lang="en-US" b="1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Slow path </a:t>
                </a:r>
              </a:p>
              <a:p>
                <a:pPr defTabSz="224119"/>
                <a:r>
                  <a:rPr lang="en-US" b="1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(control plane)</a:t>
                </a:r>
              </a:p>
            </p:txBody>
          </p:sp>
          <p:cxnSp>
            <p:nvCxnSpPr>
              <p:cNvPr id="54" name="Straight Arrow Connector 2"/>
              <p:cNvCxnSpPr/>
              <p:nvPr/>
            </p:nvCxnSpPr>
            <p:spPr>
              <a:xfrm>
                <a:off x="8485273" y="1127623"/>
                <a:ext cx="0" cy="467143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9"/>
              <p:cNvCxnSpPr/>
              <p:nvPr/>
            </p:nvCxnSpPr>
            <p:spPr>
              <a:xfrm>
                <a:off x="8112886" y="1112237"/>
                <a:ext cx="372387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9"/>
              <p:cNvCxnSpPr/>
              <p:nvPr/>
            </p:nvCxnSpPr>
            <p:spPr>
              <a:xfrm>
                <a:off x="8318962" y="1579381"/>
                <a:ext cx="179290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 56"/>
              <p:cNvSpPr/>
              <p:nvPr/>
            </p:nvSpPr>
            <p:spPr>
              <a:xfrm>
                <a:off x="3899626" y="3461192"/>
                <a:ext cx="4712245" cy="85948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torage channel detector</a:t>
                </a:r>
                <a:endPara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899628" y="4553859"/>
                <a:ext cx="4712243" cy="8153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iming channel detector</a:t>
                </a:r>
                <a:endPara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" name="椭圆 1"/>
          <p:cNvSpPr/>
          <p:nvPr/>
        </p:nvSpPr>
        <p:spPr>
          <a:xfrm>
            <a:off x="4029648" y="2841992"/>
            <a:ext cx="3373360" cy="150140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椭圆 63"/>
          <p:cNvSpPr/>
          <p:nvPr/>
        </p:nvSpPr>
        <p:spPr>
          <a:xfrm>
            <a:off x="4049262" y="1271138"/>
            <a:ext cx="3373360" cy="150140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0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2" grpId="1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800" y="1066800"/>
            <a:ext cx="8153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200" dirty="0">
                <a:solidFill>
                  <a:srgbClr val="008000"/>
                </a:solidFill>
                <a:latin typeface="Tahoma"/>
                <a:cs typeface="Tahoma"/>
              </a:rPr>
              <a:t>   </a:t>
            </a: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Motivation: Mitigating network covert channels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State of the art: Performance </a:t>
            </a:r>
            <a:r>
              <a:rPr lang="en-US" altLang="zh-CN" sz="2400" dirty="0">
                <a:solidFill>
                  <a:srgbClr val="008000"/>
                </a:solidFill>
                <a:latin typeface="Tahoma"/>
                <a:cs typeface="Tahoma"/>
              </a:rPr>
              <a:t>penalty</a:t>
            </a:r>
            <a:endParaRPr lang="en-US" sz="2400" dirty="0">
              <a:solidFill>
                <a:srgbClr val="00800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Approach: </a:t>
            </a:r>
            <a:r>
              <a:rPr lang="en-US" sz="2400" dirty="0" err="1">
                <a:solidFill>
                  <a:srgbClr val="008000"/>
                </a:solidFill>
                <a:latin typeface="Tahoma"/>
                <a:cs typeface="Tahoma"/>
              </a:rPr>
              <a:t>N</a:t>
            </a:r>
            <a:r>
              <a:rPr lang="en-US" altLang="zh-CN" sz="2400" dirty="0" err="1">
                <a:solidFill>
                  <a:srgbClr val="008000"/>
                </a:solidFill>
                <a:latin typeface="Tahoma"/>
                <a:cs typeface="Tahoma"/>
              </a:rPr>
              <a:t>etWarden</a:t>
            </a:r>
            <a:endParaRPr lang="en-US" sz="2400" dirty="0">
              <a:solidFill>
                <a:srgbClr val="008000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400" dirty="0" err="1">
                <a:solidFill>
                  <a:srgbClr val="008000"/>
                </a:solidFill>
                <a:latin typeface="Tahoma"/>
                <a:cs typeface="Tahoma"/>
              </a:rPr>
              <a:t>NetWarden</a:t>
            </a: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 design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 Challenge #1: Efficient detection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 Challenge #2: Performance-preserving mitigation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 Challenge #3: Hardware limitations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   Initial validation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   Ongoing work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   Conclusion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843" y="1143001"/>
            <a:ext cx="304800" cy="41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524001"/>
            <a:ext cx="304800" cy="41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873810"/>
            <a:ext cx="304800" cy="412191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9536" y="2315015"/>
            <a:ext cx="304800" cy="412191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6351" y="2905098"/>
            <a:ext cx="304800" cy="412191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6351" y="3324010"/>
            <a:ext cx="304800" cy="412191"/>
          </a:xfrm>
          <a:prstGeom prst="rect">
            <a:avLst/>
          </a:prstGeom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6351" y="3722758"/>
            <a:ext cx="304800" cy="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31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Experimental setup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71600" y="1600200"/>
            <a:ext cx="9448800" cy="396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</a:t>
            </a:r>
            <a:r>
              <a:rPr lang="en-US" altLang="zh-CN" sz="2400" dirty="0">
                <a:latin typeface="Tahoma"/>
                <a:cs typeface="Tahoma"/>
              </a:rPr>
              <a:t>roof-of-concept p</a:t>
            </a:r>
            <a:r>
              <a:rPr lang="en-US" sz="2400" dirty="0">
                <a:latin typeface="Tahoma"/>
                <a:cs typeface="Tahoma"/>
              </a:rPr>
              <a:t>rototype: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P4 for </a:t>
            </a:r>
            <a:r>
              <a:rPr lang="en-US" sz="2200" dirty="0" err="1">
                <a:latin typeface="Tahoma"/>
                <a:cs typeface="Tahoma"/>
              </a:rPr>
              <a:t>fastpath</a:t>
            </a:r>
            <a:endParaRPr lang="en-US" sz="2200" dirty="0"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Python for </a:t>
            </a:r>
            <a:r>
              <a:rPr lang="en-US" sz="2200" dirty="0" err="1">
                <a:latin typeface="Tahoma"/>
                <a:cs typeface="Tahoma"/>
              </a:rPr>
              <a:t>slowpath</a:t>
            </a:r>
            <a:r>
              <a:rPr lang="en-US" sz="2200" dirty="0">
                <a:latin typeface="Tahoma"/>
                <a:cs typeface="Tahoma"/>
              </a:rPr>
              <a:t>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Runs in software-based simulator.</a:t>
            </a:r>
            <a:endParaRPr lang="en-US" sz="2400" dirty="0"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Two covert channels: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Channel #1: TCP storage channel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Channel #2: IP timing channel</a:t>
            </a:r>
            <a:endParaRPr lang="en-US" sz="2000" dirty="0"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Scenario: Client downloads file from </a:t>
            </a:r>
            <a:r>
              <a:rPr lang="en-US" sz="2400" dirty="0" err="1">
                <a:latin typeface="Tahoma"/>
                <a:cs typeface="Tahoma"/>
              </a:rPr>
              <a:t>NetWarden</a:t>
            </a:r>
            <a:r>
              <a:rPr lang="en-US" sz="2400" dirty="0">
                <a:latin typeface="Tahoma"/>
                <a:cs typeface="Tahoma"/>
              </a:rPr>
              <a:t>-protected server 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Baseline: A naïve defense without performance boosting</a:t>
            </a:r>
          </a:p>
        </p:txBody>
      </p:sp>
    </p:spTree>
    <p:extLst>
      <p:ext uri="{BB962C8B-B14F-4D97-AF65-F5344CB8AC3E}">
        <p14:creationId xmlns:p14="http://schemas.microsoft.com/office/powerpoint/2010/main" val="419997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Results: Effectiveness   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00200" y="6147306"/>
            <a:ext cx="7841143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latin typeface="Tahoma"/>
                <a:cs typeface="Tahoma"/>
              </a:rPr>
              <a:t>NetWarden</a:t>
            </a:r>
            <a:r>
              <a:rPr lang="en-US" sz="2400" dirty="0">
                <a:latin typeface="Tahoma"/>
                <a:cs typeface="Tahoma"/>
              </a:rPr>
              <a:t> can mitigate covert channels </a:t>
            </a: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effectively</a:t>
            </a:r>
            <a:r>
              <a:rPr lang="en-US" sz="2400" dirty="0">
                <a:latin typeface="Tahoma"/>
                <a:cs typeface="Tahoma"/>
              </a:rPr>
              <a:t>.</a:t>
            </a:r>
            <a:endParaRPr lang="en-US" sz="2000" dirty="0">
              <a:latin typeface="Tahoma"/>
              <a:cs typeface="Tahom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45288" y="1221407"/>
            <a:ext cx="1921123" cy="3311815"/>
            <a:chOff x="-457705" y="1882033"/>
            <a:chExt cx="3290359" cy="3959503"/>
          </a:xfrm>
        </p:grpSpPr>
        <p:sp>
          <p:nvSpPr>
            <p:cNvPr id="9" name="Rectangle 8"/>
            <p:cNvSpPr/>
            <p:nvPr/>
          </p:nvSpPr>
          <p:spPr>
            <a:xfrm>
              <a:off x="-457705" y="1882033"/>
              <a:ext cx="3290359" cy="772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ahoma"/>
                  <a:cs typeface="Tahoma"/>
                </a:rPr>
                <a:t>Bit decoding error rate (%)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895625" y="2614348"/>
              <a:ext cx="0" cy="3227188"/>
            </a:xfrm>
            <a:prstGeom prst="line">
              <a:avLst/>
            </a:prstGeom>
            <a:ln w="57150" cmpd="sng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2209800" y="1984086"/>
            <a:ext cx="70250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en-US" sz="1600" b="1" dirty="0"/>
              <a:t>100</a:t>
            </a:r>
          </a:p>
          <a:p>
            <a:pPr algn="r">
              <a:spcBef>
                <a:spcPct val="20000"/>
              </a:spcBef>
              <a:defRPr/>
            </a:pPr>
            <a:endParaRPr lang="en-US" sz="1600" b="1" dirty="0"/>
          </a:p>
          <a:p>
            <a:pPr algn="r">
              <a:spcBef>
                <a:spcPct val="20000"/>
              </a:spcBef>
              <a:defRPr/>
            </a:pPr>
            <a:r>
              <a:rPr lang="en-US" sz="1600" b="1" dirty="0"/>
              <a:t>75</a:t>
            </a:r>
          </a:p>
          <a:p>
            <a:pPr algn="r">
              <a:spcBef>
                <a:spcPct val="20000"/>
              </a:spcBef>
              <a:defRPr/>
            </a:pPr>
            <a:endParaRPr lang="en-US" sz="1600" b="1" dirty="0"/>
          </a:p>
          <a:p>
            <a:pPr algn="r">
              <a:spcBef>
                <a:spcPct val="20000"/>
              </a:spcBef>
              <a:defRPr/>
            </a:pPr>
            <a:r>
              <a:rPr lang="en-US" sz="1600" b="1" dirty="0"/>
              <a:t>50</a:t>
            </a:r>
          </a:p>
          <a:p>
            <a:pPr algn="r">
              <a:spcBef>
                <a:spcPct val="20000"/>
              </a:spcBef>
              <a:defRPr/>
            </a:pPr>
            <a:endParaRPr lang="en-US" sz="1600" b="1" dirty="0"/>
          </a:p>
          <a:p>
            <a:pPr algn="r">
              <a:spcBef>
                <a:spcPct val="20000"/>
              </a:spcBef>
              <a:defRPr/>
            </a:pPr>
            <a:r>
              <a:rPr lang="en-US" sz="1600" b="1" dirty="0"/>
              <a:t>25</a:t>
            </a:r>
          </a:p>
          <a:p>
            <a:pPr algn="r">
              <a:spcBef>
                <a:spcPct val="20000"/>
              </a:spcBef>
              <a:defRPr/>
            </a:pPr>
            <a:endParaRPr lang="en-US" sz="1600" b="1" dirty="0"/>
          </a:p>
          <a:p>
            <a:pPr algn="r">
              <a:spcBef>
                <a:spcPct val="20000"/>
              </a:spcBef>
              <a:defRPr/>
            </a:pPr>
            <a:r>
              <a:rPr lang="en-US" sz="1600" b="1" dirty="0"/>
              <a:t>0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3759763" y="4421377"/>
            <a:ext cx="419693" cy="939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00450" y="3321537"/>
            <a:ext cx="419693" cy="11937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93434" y="4032986"/>
            <a:ext cx="559184" cy="68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4</a:t>
            </a:r>
            <a:r>
              <a:rPr lang="en-US" b="1" dirty="0"/>
              <a:t>	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29872" y="2895305"/>
            <a:ext cx="560848" cy="42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50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57719" y="3402474"/>
            <a:ext cx="419693" cy="11128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943785" y="4526660"/>
            <a:ext cx="4814226" cy="398336"/>
            <a:chOff x="642818" y="5841536"/>
            <a:chExt cx="8683393" cy="669394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873956" y="5841536"/>
              <a:ext cx="7959564" cy="9444"/>
            </a:xfrm>
            <a:prstGeom prst="line">
              <a:avLst/>
            </a:prstGeom>
            <a:ln w="57150" cmpd="sng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642818" y="5890160"/>
              <a:ext cx="8683393" cy="620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lang="en-US" sz="1600" dirty="0"/>
                <a:t>       </a:t>
              </a:r>
              <a:r>
                <a:rPr lang="en-US" dirty="0"/>
                <a:t>No defense    Naïve defense    </a:t>
              </a:r>
              <a:r>
                <a:rPr lang="en-US" dirty="0" err="1"/>
                <a:t>NetWarden</a:t>
              </a:r>
              <a:endParaRPr lang="en-US" sz="1400" dirty="0"/>
            </a:p>
          </p:txBody>
        </p:sp>
      </p:grpSp>
      <p:sp>
        <p:nvSpPr>
          <p:cNvPr id="22" name="Rectangle 20"/>
          <p:cNvSpPr/>
          <p:nvPr/>
        </p:nvSpPr>
        <p:spPr>
          <a:xfrm>
            <a:off x="6468940" y="2900519"/>
            <a:ext cx="531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49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007003" y="685800"/>
            <a:ext cx="2033522" cy="646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endParaRPr lang="en-US" sz="2000" b="1" dirty="0">
              <a:latin typeface="Tahoma"/>
              <a:cs typeface="Tahom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035449" y="4526660"/>
            <a:ext cx="5014083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035449" y="3321537"/>
            <a:ext cx="5014083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035449" y="2133600"/>
            <a:ext cx="5014083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8038244" y="3093122"/>
            <a:ext cx="2044941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buSzPct val="130000"/>
              <a:defRPr/>
            </a:pPr>
            <a:r>
              <a:rPr lang="en-US" dirty="0">
                <a:latin typeface="Tahoma"/>
                <a:cs typeface="Tahoma"/>
              </a:rPr>
              <a:t>Random guess</a:t>
            </a:r>
            <a:endParaRPr lang="en-US" sz="1600" dirty="0">
              <a:latin typeface="Tahoma"/>
              <a:cs typeface="Tahoma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8014988" y="4291231"/>
            <a:ext cx="2306638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buSzPct val="130000"/>
              <a:defRPr/>
            </a:pPr>
            <a:r>
              <a:rPr lang="en-US" dirty="0">
                <a:latin typeface="Tahoma"/>
                <a:cs typeface="Tahoma"/>
              </a:rPr>
              <a:t>Perfect decoding</a:t>
            </a:r>
            <a:endParaRPr lang="en-US" sz="1600" dirty="0">
              <a:latin typeface="Tahoma"/>
              <a:cs typeface="Tahoma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098580" y="1731509"/>
            <a:ext cx="2139453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buSzPct val="130000"/>
              <a:defRPr/>
            </a:pPr>
            <a:r>
              <a:rPr lang="en-US" dirty="0">
                <a:latin typeface="Tahoma"/>
                <a:cs typeface="Tahoma"/>
              </a:rPr>
              <a:t>Perfect decoding (flip 0/1)</a:t>
            </a:r>
            <a:endParaRPr lang="en-US" sz="1600" dirty="0">
              <a:latin typeface="Tahoma"/>
              <a:cs typeface="Tahoma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766851" y="5077458"/>
            <a:ext cx="8603143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Naïve defense: </a:t>
            </a:r>
            <a:r>
              <a:rPr lang="en-US" altLang="zh-CN" sz="2400" dirty="0">
                <a:latin typeface="Tahoma"/>
                <a:cs typeface="Tahoma"/>
              </a:rPr>
              <a:t>renders decoding to a random guess.</a:t>
            </a: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766851" y="5621968"/>
            <a:ext cx="7841143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latin typeface="Tahoma"/>
                <a:cs typeface="Tahoma"/>
              </a:rPr>
              <a:t>NetWarden</a:t>
            </a:r>
            <a:r>
              <a:rPr lang="en-US" sz="2400" dirty="0">
                <a:latin typeface="Tahoma"/>
                <a:cs typeface="Tahoma"/>
              </a:rPr>
              <a:t>: very close</a:t>
            </a:r>
            <a:r>
              <a:rPr lang="en-US" altLang="zh-CN" sz="2400" dirty="0">
                <a:latin typeface="Tahoma"/>
                <a:cs typeface="Tahoma"/>
              </a:rPr>
              <a:t> to a random guess.</a:t>
            </a:r>
            <a:endParaRPr lang="en-US"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7257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7" grpId="0" animBg="1"/>
      <p:bldP spid="21" grpId="0"/>
      <p:bldP spid="26" grpId="0"/>
      <p:bldP spid="27" grpId="0" animBg="1"/>
      <p:bldP spid="22" grpId="0"/>
      <p:bldP spid="32" grpId="0"/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Results: Performance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34832" y="6190616"/>
            <a:ext cx="10942973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latin typeface="Tahoma"/>
                <a:cs typeface="Tahoma"/>
              </a:rPr>
              <a:t>NetWarden</a:t>
            </a:r>
            <a:r>
              <a:rPr lang="en-US" sz="2400" dirty="0">
                <a:latin typeface="Tahoma"/>
                <a:cs typeface="Tahoma"/>
              </a:rPr>
              <a:t> can mitigate covert channels </a:t>
            </a: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with minimal performance loss</a:t>
            </a:r>
            <a:r>
              <a:rPr lang="en-US" sz="2400" dirty="0">
                <a:latin typeface="Tahoma"/>
                <a:cs typeface="Tahoma"/>
              </a:rPr>
              <a:t>.</a:t>
            </a:r>
            <a:endParaRPr lang="en-US" sz="2000" dirty="0">
              <a:latin typeface="Tahoma"/>
              <a:cs typeface="Tahoma"/>
            </a:endParaRPr>
          </a:p>
        </p:txBody>
      </p:sp>
      <p:grpSp>
        <p:nvGrpSpPr>
          <p:cNvPr id="23" name="Group 7"/>
          <p:cNvGrpSpPr/>
          <p:nvPr/>
        </p:nvGrpSpPr>
        <p:grpSpPr>
          <a:xfrm>
            <a:off x="2971800" y="987860"/>
            <a:ext cx="2381064" cy="3538293"/>
            <a:chOff x="-494615" y="1919356"/>
            <a:chExt cx="3781100" cy="3922180"/>
          </a:xfrm>
        </p:grpSpPr>
        <p:sp>
          <p:nvSpPr>
            <p:cNvPr id="24" name="Rectangle 8"/>
            <p:cNvSpPr/>
            <p:nvPr/>
          </p:nvSpPr>
          <p:spPr>
            <a:xfrm>
              <a:off x="-494615" y="1919356"/>
              <a:ext cx="3781100" cy="716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ahoma"/>
                  <a:cs typeface="Tahoma"/>
                </a:rPr>
                <a:t>Normalized file downloading time</a:t>
              </a:r>
            </a:p>
          </p:txBody>
        </p:sp>
        <p:cxnSp>
          <p:nvCxnSpPr>
            <p:cNvPr id="25" name="Straight Connector 9"/>
            <p:cNvCxnSpPr/>
            <p:nvPr/>
          </p:nvCxnSpPr>
          <p:spPr>
            <a:xfrm>
              <a:off x="895625" y="2614348"/>
              <a:ext cx="0" cy="3227188"/>
            </a:xfrm>
            <a:prstGeom prst="line">
              <a:avLst/>
            </a:prstGeom>
            <a:ln w="57150" cmpd="sng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10"/>
          <p:cNvSpPr/>
          <p:nvPr/>
        </p:nvSpPr>
        <p:spPr>
          <a:xfrm>
            <a:off x="3066066" y="1992047"/>
            <a:ext cx="757685" cy="2705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en-US" b="1" dirty="0"/>
              <a:t>1.2</a:t>
            </a:r>
          </a:p>
          <a:p>
            <a:pPr algn="r">
              <a:spcBef>
                <a:spcPct val="20000"/>
              </a:spcBef>
              <a:defRPr/>
            </a:pPr>
            <a:endParaRPr lang="en-US" b="1" dirty="0"/>
          </a:p>
          <a:p>
            <a:pPr algn="r">
              <a:spcBef>
                <a:spcPct val="20000"/>
              </a:spcBef>
              <a:defRPr/>
            </a:pPr>
            <a:r>
              <a:rPr lang="en-US" b="1" dirty="0"/>
              <a:t>1.1</a:t>
            </a:r>
          </a:p>
          <a:p>
            <a:pPr algn="r">
              <a:spcBef>
                <a:spcPct val="20000"/>
              </a:spcBef>
              <a:defRPr/>
            </a:pPr>
            <a:endParaRPr lang="en-US" b="1" dirty="0"/>
          </a:p>
          <a:p>
            <a:pPr algn="r">
              <a:spcBef>
                <a:spcPct val="20000"/>
              </a:spcBef>
              <a:defRPr/>
            </a:pPr>
            <a:r>
              <a:rPr lang="en-US" b="1" dirty="0"/>
              <a:t>1.0</a:t>
            </a:r>
          </a:p>
          <a:p>
            <a:pPr algn="r">
              <a:spcBef>
                <a:spcPct val="20000"/>
              </a:spcBef>
              <a:defRPr/>
            </a:pPr>
            <a:endParaRPr lang="en-US" b="1" dirty="0"/>
          </a:p>
          <a:p>
            <a:pPr algn="r">
              <a:spcBef>
                <a:spcPct val="20000"/>
              </a:spcBef>
              <a:defRPr/>
            </a:pPr>
            <a:r>
              <a:rPr lang="en-US" b="1" dirty="0"/>
              <a:t>0.9</a:t>
            </a:r>
          </a:p>
        </p:txBody>
      </p:sp>
      <p:sp>
        <p:nvSpPr>
          <p:cNvPr id="33" name="Rectangle 12"/>
          <p:cNvSpPr/>
          <p:nvPr/>
        </p:nvSpPr>
        <p:spPr>
          <a:xfrm>
            <a:off x="4628482" y="3761536"/>
            <a:ext cx="452661" cy="7452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6"/>
          <p:cNvSpPr/>
          <p:nvPr/>
        </p:nvSpPr>
        <p:spPr>
          <a:xfrm>
            <a:off x="6074483" y="2617987"/>
            <a:ext cx="452661" cy="18888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0"/>
          <p:cNvSpPr/>
          <p:nvPr/>
        </p:nvSpPr>
        <p:spPr>
          <a:xfrm>
            <a:off x="4495555" y="3351518"/>
            <a:ext cx="965194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1.00</a:t>
            </a:r>
          </a:p>
        </p:txBody>
      </p:sp>
      <p:sp>
        <p:nvSpPr>
          <p:cNvPr id="36" name="Rectangle 25"/>
          <p:cNvSpPr/>
          <p:nvPr/>
        </p:nvSpPr>
        <p:spPr>
          <a:xfrm>
            <a:off x="5943600" y="2166106"/>
            <a:ext cx="900871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1.18</a:t>
            </a:r>
          </a:p>
        </p:txBody>
      </p:sp>
      <p:sp>
        <p:nvSpPr>
          <p:cNvPr id="37" name="Rectangle 26"/>
          <p:cNvSpPr/>
          <p:nvPr/>
        </p:nvSpPr>
        <p:spPr>
          <a:xfrm>
            <a:off x="7646223" y="3750289"/>
            <a:ext cx="452661" cy="7565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8"/>
          <p:cNvGrpSpPr/>
          <p:nvPr/>
        </p:nvGrpSpPr>
        <p:grpSpPr>
          <a:xfrm>
            <a:off x="3748408" y="4519075"/>
            <a:ext cx="5192392" cy="400539"/>
            <a:chOff x="642818" y="5841536"/>
            <a:chExt cx="8683393" cy="624075"/>
          </a:xfrm>
        </p:grpSpPr>
        <p:cxnSp>
          <p:nvCxnSpPr>
            <p:cNvPr id="39" name="Straight Connector 29"/>
            <p:cNvCxnSpPr/>
            <p:nvPr/>
          </p:nvCxnSpPr>
          <p:spPr>
            <a:xfrm flipH="1">
              <a:off x="873956" y="5841536"/>
              <a:ext cx="7959564" cy="9444"/>
            </a:xfrm>
            <a:prstGeom prst="line">
              <a:avLst/>
            </a:prstGeom>
            <a:ln w="57150" cmpd="sng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0"/>
            <p:cNvSpPr/>
            <p:nvPr/>
          </p:nvSpPr>
          <p:spPr>
            <a:xfrm>
              <a:off x="642818" y="5890159"/>
              <a:ext cx="8683393" cy="575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lang="en-US" dirty="0"/>
                <a:t>          No defense    Naïve defense       </a:t>
              </a:r>
              <a:r>
                <a:rPr lang="en-US" dirty="0" err="1"/>
                <a:t>NetWarden</a:t>
              </a:r>
              <a:endParaRPr lang="en-US" dirty="0"/>
            </a:p>
          </p:txBody>
        </p:sp>
      </p:grpSp>
      <p:sp>
        <p:nvSpPr>
          <p:cNvPr id="41" name="Rectangle 20"/>
          <p:cNvSpPr/>
          <p:nvPr/>
        </p:nvSpPr>
        <p:spPr>
          <a:xfrm>
            <a:off x="7518999" y="3338867"/>
            <a:ext cx="966192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1.03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90600" y="4983061"/>
            <a:ext cx="80010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Naïve defense incurs</a:t>
            </a:r>
            <a:r>
              <a:rPr lang="en-US" altLang="zh-CN" sz="2400" dirty="0">
                <a:latin typeface="Tahoma"/>
                <a:cs typeface="Tahoma"/>
              </a:rPr>
              <a:t> 18% extra downloading time</a:t>
            </a:r>
            <a:r>
              <a:rPr lang="en-US" sz="2400" dirty="0">
                <a:latin typeface="Tahoma"/>
                <a:cs typeface="Tahoma"/>
              </a:rPr>
              <a:t>.</a:t>
            </a: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90600" y="5581016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latin typeface="Tahoma"/>
                <a:cs typeface="Tahoma"/>
              </a:rPr>
              <a:t>NetWarden</a:t>
            </a:r>
            <a:r>
              <a:rPr lang="en-US" sz="2400" dirty="0">
                <a:latin typeface="Tahoma"/>
                <a:cs typeface="Tahoma"/>
              </a:rPr>
              <a:t> only incurs 3% extra downloading time.</a:t>
            </a:r>
            <a:endParaRPr lang="en-US"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13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/>
      <p:bldP spid="36" grpId="0"/>
      <p:bldP spid="37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xplosion 1 42"/>
          <p:cNvSpPr/>
          <p:nvPr/>
        </p:nvSpPr>
        <p:spPr>
          <a:xfrm>
            <a:off x="1447800" y="3352800"/>
            <a:ext cx="1143000" cy="762000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95927" y="162032"/>
            <a:ext cx="884951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Motivation: M</a:t>
            </a:r>
            <a:r>
              <a:rPr lang="en-US" altLang="zh-CN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itigating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 network covert channels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48" descr="MCj04315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614750" y="3135868"/>
            <a:ext cx="1271451" cy="1280490"/>
          </a:xfrm>
          <a:prstGeom prst="rect">
            <a:avLst/>
          </a:prstGeom>
          <a:noFill/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1350" y="4050269"/>
            <a:ext cx="502247" cy="502247"/>
          </a:xfrm>
          <a:prstGeom prst="rect">
            <a:avLst/>
          </a:prstGeom>
          <a:noFill/>
        </p:spPr>
      </p:pic>
      <p:pic>
        <p:nvPicPr>
          <p:cNvPr id="9" name="Picture 8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5150" y="2373869"/>
            <a:ext cx="512899" cy="5128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776549" y="45074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Secretary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9539" y="2907268"/>
            <a:ext cx="11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President</a:t>
            </a:r>
          </a:p>
        </p:txBody>
      </p:sp>
      <p:pic>
        <p:nvPicPr>
          <p:cNvPr id="34818" name="Picture 2" descr="http://computertutorflorida.com/wp-content/uploads/2011/09/firewal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46442" y="3249330"/>
            <a:ext cx="906958" cy="1134039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/>
          <p:nvPr/>
        </p:nvCxnSpPr>
        <p:spPr>
          <a:xfrm flipV="1">
            <a:off x="2538549" y="4126468"/>
            <a:ext cx="228600" cy="2286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38549" y="2831068"/>
            <a:ext cx="324394" cy="28569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495800" y="3950732"/>
            <a:ext cx="23622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25245" y="1728283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Launch code:</a:t>
            </a:r>
          </a:p>
          <a:p>
            <a:pPr algn="ctr"/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1011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4572000" y="3516869"/>
            <a:ext cx="2057400" cy="430887"/>
          </a:xfrm>
          <a:prstGeom prst="rect">
            <a:avLst/>
          </a:prstGeom>
          <a:solidFill>
            <a:srgbClr val="C00000">
              <a:alpha val="3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Code is 1011</a:t>
            </a:r>
          </a:p>
        </p:txBody>
      </p:sp>
      <p:pic>
        <p:nvPicPr>
          <p:cNvPr id="46" name="Picture 101" descr="MCj0349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991601" y="3429000"/>
            <a:ext cx="851639" cy="774700"/>
          </a:xfrm>
          <a:prstGeom prst="rect">
            <a:avLst/>
          </a:prstGeom>
          <a:noFill/>
        </p:spPr>
      </p:pic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40" descr="MCBS00979_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350" y="3516869"/>
            <a:ext cx="281587" cy="301625"/>
          </a:xfrm>
          <a:prstGeom prst="rect">
            <a:avLst/>
          </a:prstGeom>
          <a:noFill/>
        </p:spPr>
      </p:pic>
      <p:sp>
        <p:nvSpPr>
          <p:cNvPr id="49" name="Cloud Callout 48"/>
          <p:cNvSpPr/>
          <p:nvPr/>
        </p:nvSpPr>
        <p:spPr>
          <a:xfrm>
            <a:off x="2743200" y="1371600"/>
            <a:ext cx="1981200" cy="1371600"/>
          </a:xfrm>
          <a:prstGeom prst="cloudCallou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Callout 50"/>
          <p:cNvSpPr/>
          <p:nvPr/>
        </p:nvSpPr>
        <p:spPr>
          <a:xfrm>
            <a:off x="8229600" y="2514600"/>
            <a:ext cx="1371600" cy="914400"/>
          </a:xfrm>
          <a:prstGeom prst="cloudCallout">
            <a:avLst>
              <a:gd name="adj1" fmla="val 7384"/>
              <a:gd name="adj2" fmla="val 73438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305801" y="2514601"/>
            <a:ext cx="1180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Ah! 1011</a:t>
            </a:r>
          </a:p>
        </p:txBody>
      </p:sp>
      <p:pic>
        <p:nvPicPr>
          <p:cNvPr id="53" name="Picture 4" descr="http://pmforthemasses.com/wp-content/uploads/2013/11/Red-Question-Mark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601200" y="2819400"/>
            <a:ext cx="381000" cy="508000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/>
          <p:nvPr/>
        </p:nvCxnSpPr>
        <p:spPr>
          <a:xfrm>
            <a:off x="8153400" y="3886200"/>
            <a:ext cx="6858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144000" y="42026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Attacker</a:t>
            </a:r>
          </a:p>
        </p:txBody>
      </p:sp>
      <p:pic>
        <p:nvPicPr>
          <p:cNvPr id="39" name="Picture 2" descr="http://www.clker.com/cliparts/1/1/9/2/12065738771352376078Arnoud999_Right_or_wrong_5.svg.med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7010400" y="3810000"/>
            <a:ext cx="228600" cy="228600"/>
          </a:xfrm>
          <a:prstGeom prst="rect">
            <a:avLst/>
          </a:prstGeom>
          <a:noFill/>
        </p:spPr>
      </p:pic>
      <p:pic>
        <p:nvPicPr>
          <p:cNvPr id="41" name="Picture 88" descr="MCj04380280000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38400" y="3593068"/>
            <a:ext cx="615950" cy="61595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1676400" y="350520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Launch code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118503" y="4954381"/>
            <a:ext cx="2688745" cy="54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altLang="zh-CN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overt channels: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0" name="Straight Arrow Connector 285"/>
          <p:cNvCxnSpPr/>
          <p:nvPr/>
        </p:nvCxnSpPr>
        <p:spPr>
          <a:xfrm>
            <a:off x="4403806" y="3471000"/>
            <a:ext cx="253039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798759" y="2690843"/>
            <a:ext cx="1643931" cy="695911"/>
            <a:chOff x="4981298" y="2590800"/>
            <a:chExt cx="1643931" cy="695911"/>
          </a:xfrm>
        </p:grpSpPr>
        <p:grpSp>
          <p:nvGrpSpPr>
            <p:cNvPr id="18" name="组合 17"/>
            <p:cNvGrpSpPr/>
            <p:nvPr/>
          </p:nvGrpSpPr>
          <p:grpSpPr>
            <a:xfrm>
              <a:off x="4981298" y="2590800"/>
              <a:ext cx="1643931" cy="695911"/>
              <a:chOff x="5035706" y="2795236"/>
              <a:chExt cx="1349736" cy="557563"/>
            </a:xfrm>
          </p:grpSpPr>
          <p:sp>
            <p:nvSpPr>
              <p:cNvPr id="63" name="TextBox 283"/>
              <p:cNvSpPr txBox="1"/>
              <p:nvPr/>
            </p:nvSpPr>
            <p:spPr>
              <a:xfrm>
                <a:off x="5037501" y="2798174"/>
                <a:ext cx="1334860" cy="271249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TCP </a:t>
                </a:r>
                <a:r>
                  <a:rPr lang="en-US" sz="16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hdr</a:t>
                </a:r>
                <a:r>
                  <a:rPr lang="en-US" altLang="zh-CN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5035706" y="2795236"/>
                <a:ext cx="1349736" cy="557563"/>
                <a:chOff x="5035706" y="2795236"/>
                <a:chExt cx="1349736" cy="557563"/>
              </a:xfrm>
            </p:grpSpPr>
            <p:sp>
              <p:nvSpPr>
                <p:cNvPr id="44" name="Rectangle 30"/>
                <p:cNvSpPr/>
                <p:nvPr/>
              </p:nvSpPr>
              <p:spPr>
                <a:xfrm>
                  <a:off x="5035706" y="2795236"/>
                  <a:ext cx="1343626" cy="55756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" name="TextBox 283"/>
                <p:cNvSpPr txBox="1"/>
                <p:nvPr/>
              </p:nvSpPr>
              <p:spPr>
                <a:xfrm>
                  <a:off x="5044278" y="3073854"/>
                  <a:ext cx="1341164" cy="271249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6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64" name="直接连接符 63"/>
            <p:cNvCxnSpPr/>
            <p:nvPr/>
          </p:nvCxnSpPr>
          <p:spPr>
            <a:xfrm>
              <a:off x="4989787" y="2933021"/>
              <a:ext cx="162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Arrow Connector 74"/>
          <p:cNvCxnSpPr/>
          <p:nvPr/>
        </p:nvCxnSpPr>
        <p:spPr>
          <a:xfrm>
            <a:off x="8160842" y="3475048"/>
            <a:ext cx="6858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3"/>
          <p:cNvCxnSpPr/>
          <p:nvPr/>
        </p:nvCxnSpPr>
        <p:spPr>
          <a:xfrm>
            <a:off x="4393004" y="4268581"/>
            <a:ext cx="2541196" cy="1255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0"/>
          <p:cNvSpPr txBox="1"/>
          <p:nvPr/>
        </p:nvSpPr>
        <p:spPr>
          <a:xfrm flipH="1">
            <a:off x="4858725" y="3894623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68" name="TextBox 61"/>
          <p:cNvSpPr txBox="1"/>
          <p:nvPr/>
        </p:nvSpPr>
        <p:spPr>
          <a:xfrm flipH="1">
            <a:off x="5163525" y="3894623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69" name="TextBox 62"/>
          <p:cNvSpPr txBox="1"/>
          <p:nvPr/>
        </p:nvSpPr>
        <p:spPr>
          <a:xfrm flipH="1">
            <a:off x="5468325" y="3894623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70" name="TextBox 63"/>
          <p:cNvSpPr txBox="1"/>
          <p:nvPr/>
        </p:nvSpPr>
        <p:spPr>
          <a:xfrm flipH="1">
            <a:off x="5773125" y="3894623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71" name="TextBox 64"/>
          <p:cNvSpPr txBox="1"/>
          <p:nvPr/>
        </p:nvSpPr>
        <p:spPr>
          <a:xfrm flipH="1">
            <a:off x="6077925" y="3906291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72" name="TextBox 70"/>
          <p:cNvSpPr txBox="1"/>
          <p:nvPr/>
        </p:nvSpPr>
        <p:spPr>
          <a:xfrm>
            <a:off x="4782525" y="3539936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73" name="TextBox 71"/>
          <p:cNvSpPr txBox="1"/>
          <p:nvPr/>
        </p:nvSpPr>
        <p:spPr>
          <a:xfrm>
            <a:off x="5239725" y="3539936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</a:t>
            </a:r>
          </a:p>
        </p:txBody>
      </p:sp>
      <p:sp>
        <p:nvSpPr>
          <p:cNvPr id="74" name="TextBox 72"/>
          <p:cNvSpPr txBox="1"/>
          <p:nvPr/>
        </p:nvSpPr>
        <p:spPr>
          <a:xfrm>
            <a:off x="6077925" y="3539936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76" name="TextBox 73"/>
          <p:cNvSpPr txBox="1"/>
          <p:nvPr/>
        </p:nvSpPr>
        <p:spPr>
          <a:xfrm>
            <a:off x="5620725" y="3539936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cxnSp>
        <p:nvCxnSpPr>
          <p:cNvPr id="77" name="Straight Arrow Connector 74"/>
          <p:cNvCxnSpPr/>
          <p:nvPr/>
        </p:nvCxnSpPr>
        <p:spPr>
          <a:xfrm>
            <a:off x="8160842" y="4274857"/>
            <a:ext cx="6858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/>
          <p:cNvSpPr txBox="1">
            <a:spLocks/>
          </p:cNvSpPr>
          <p:nvPr/>
        </p:nvSpPr>
        <p:spPr>
          <a:xfrm>
            <a:off x="2131086" y="5516880"/>
            <a:ext cx="8129450" cy="544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Storage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channels: changing the packet </a:t>
            </a:r>
            <a:r>
              <a:rPr lang="en-US" sz="2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header fields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2133600" y="5932089"/>
            <a:ext cx="8129450" cy="544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Timing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channels: changing the </a:t>
            </a:r>
            <a:r>
              <a:rPr lang="en-US" sz="2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timing 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of </a:t>
            </a:r>
            <a:r>
              <a:rPr lang="en-US" altLang="zh-CN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packets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98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833 -0.11111 " pathEditMode="relative" ptsTypes="AA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833 -0.11111 " pathEditMode="relative" ptsTypes="AA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"/>
                            </p:stCondLst>
                            <p:childTnLst>
                              <p:par>
                                <p:cTn id="5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1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4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-0.025 4.07407E-6 " pathEditMode="relative" rAng="0" ptsTypes="AA">
                                      <p:cBhvr>
                                        <p:cTn id="13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"/>
                            </p:stCondLst>
                            <p:childTnLst>
                              <p:par>
                                <p:cTn id="1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"/>
                            </p:stCondLst>
                            <p:childTnLst>
                              <p:par>
                                <p:cTn id="1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"/>
                            </p:stCondLst>
                            <p:childTnLst>
                              <p:par>
                                <p:cTn id="14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4166 2.22222E-6 " pathEditMode="relative" rAng="0" ptsTypes="AA">
                                      <p:cBhvr>
                                        <p:cTn id="143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"/>
                            </p:stCondLst>
                            <p:childTnLst>
                              <p:par>
                                <p:cTn id="14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01666 4.07407E-6 " pathEditMode="relative" rAng="0" ptsTypes="AA">
                                      <p:cBhvr>
                                        <p:cTn id="150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00"/>
                            </p:stCondLst>
                            <p:childTnLst>
                              <p:par>
                                <p:cTn id="1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4" grpId="0"/>
      <p:bldP spid="38" grpId="0" animBg="1"/>
      <p:bldP spid="38" grpId="1" animBg="1"/>
      <p:bldP spid="49" grpId="0" animBg="1"/>
      <p:bldP spid="51" grpId="0" animBg="1"/>
      <p:bldP spid="52" grpId="0"/>
      <p:bldP spid="80" grpId="0"/>
      <p:bldP spid="42" grpId="0"/>
      <p:bldP spid="55" grpId="0"/>
      <p:bldP spid="67" grpId="0" animBg="1"/>
      <p:bldP spid="67" grpId="1" animBg="1"/>
      <p:bldP spid="68" grpId="0" animBg="1"/>
      <p:bldP spid="69" grpId="0" animBg="1"/>
      <p:bldP spid="70" grpId="0" animBg="1"/>
      <p:bldP spid="70" grpId="1" animBg="1"/>
      <p:bldP spid="71" grpId="0" animBg="1"/>
      <p:bldP spid="71" grpId="1" animBg="1"/>
      <p:bldP spid="72" grpId="0"/>
      <p:bldP spid="73" grpId="0"/>
      <p:bldP spid="74" grpId="0"/>
      <p:bldP spid="76" grpId="0"/>
      <p:bldP spid="54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Ongoing work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679575" y="1516232"/>
            <a:ext cx="963930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How should we divide the labor between </a:t>
            </a:r>
            <a:r>
              <a:rPr lang="en-US" sz="2400" dirty="0" err="1">
                <a:latin typeface="Tahoma"/>
                <a:cs typeface="Tahoma"/>
              </a:rPr>
              <a:t>fastpath</a:t>
            </a:r>
            <a:r>
              <a:rPr lang="en-US" sz="2400" dirty="0">
                <a:latin typeface="Tahoma"/>
                <a:cs typeface="Tahoma"/>
              </a:rPr>
              <a:t> and </a:t>
            </a:r>
            <a:r>
              <a:rPr lang="en-US" sz="2400" dirty="0" err="1">
                <a:latin typeface="Tahoma"/>
                <a:cs typeface="Tahoma"/>
              </a:rPr>
              <a:t>slowpath</a:t>
            </a:r>
            <a:r>
              <a:rPr lang="en-US" sz="2400" dirty="0">
                <a:latin typeface="Tahoma"/>
                <a:cs typeface="Tahoma"/>
              </a:rPr>
              <a:t>?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“Optimal” division of labor</a:t>
            </a: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sz="2000" dirty="0">
              <a:latin typeface="Tahoma"/>
              <a:cs typeface="Tahoma"/>
              <a:sym typeface="Wingdings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/>
              </a:rPr>
              <a:t>How much performance boosting should </a:t>
            </a:r>
            <a:r>
              <a:rPr lang="en-US" sz="2400" dirty="0" err="1">
                <a:latin typeface="Tahoma"/>
                <a:cs typeface="Tahoma"/>
                <a:sym typeface="Wingdings"/>
              </a:rPr>
              <a:t>NetWarden</a:t>
            </a:r>
            <a:r>
              <a:rPr lang="en-US" sz="2400" dirty="0">
                <a:latin typeface="Tahoma"/>
                <a:cs typeface="Tahoma"/>
                <a:sym typeface="Wingdings"/>
              </a:rPr>
              <a:t> perform?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/>
              </a:rPr>
              <a:t>Too much  unfair to other connections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  <a:sym typeface="Wingdings"/>
              </a:rPr>
              <a:t>Too little  </a:t>
            </a:r>
            <a:r>
              <a:rPr lang="en-US" altLang="zh-CN" sz="2200" dirty="0">
                <a:latin typeface="Tahoma"/>
                <a:cs typeface="Tahoma"/>
                <a:sym typeface="Wingdings"/>
              </a:rPr>
              <a:t>cannot neutralize performance loss</a:t>
            </a: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sz="2000" dirty="0">
              <a:latin typeface="Tahoma"/>
              <a:cs typeface="Tahoma"/>
              <a:sym typeface="Wingdings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/>
              </a:rPr>
              <a:t>How can we make </a:t>
            </a:r>
            <a:r>
              <a:rPr lang="en-US" sz="2400" dirty="0" err="1">
                <a:latin typeface="Tahoma"/>
                <a:cs typeface="Tahoma"/>
                <a:sym typeface="Wingdings"/>
              </a:rPr>
              <a:t>NetWarden</a:t>
            </a:r>
            <a:r>
              <a:rPr lang="en-US" sz="2400" dirty="0">
                <a:latin typeface="Tahoma"/>
                <a:cs typeface="Tahoma"/>
                <a:sym typeface="Wingdings"/>
              </a:rPr>
              <a:t> effective for all TCP variants?</a:t>
            </a:r>
          </a:p>
        </p:txBody>
      </p:sp>
    </p:spTree>
    <p:extLst>
      <p:ext uri="{BB962C8B-B14F-4D97-AF65-F5344CB8AC3E}">
        <p14:creationId xmlns:p14="http://schemas.microsoft.com/office/powerpoint/2010/main" val="173570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Conclusion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828800" y="1295400"/>
            <a:ext cx="92202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Motivation: Mitigating network covert channels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Key limitation of existing approaches: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b="1" dirty="0">
                <a:solidFill>
                  <a:srgbClr val="FF0000"/>
                </a:solidFill>
                <a:latin typeface="Tahoma"/>
                <a:cs typeface="Tahoma"/>
              </a:rPr>
              <a:t>Performance penalty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Our approach: </a:t>
            </a:r>
            <a:r>
              <a:rPr lang="en-US" sz="2400" dirty="0" err="1">
                <a:latin typeface="Tahoma"/>
                <a:cs typeface="Tahoma"/>
              </a:rPr>
              <a:t>NetWarden</a:t>
            </a:r>
            <a:endParaRPr lang="en-US" sz="2400" dirty="0"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Using programmable data planes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>
                <a:latin typeface="Tahoma"/>
                <a:cs typeface="Tahoma"/>
              </a:rPr>
              <a:t>Performance boosting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dirty="0" err="1">
                <a:latin typeface="Tahoma"/>
                <a:cs typeface="Tahoma"/>
              </a:rPr>
              <a:t>Fastpath</a:t>
            </a:r>
            <a:r>
              <a:rPr lang="en-US" sz="2200" dirty="0">
                <a:latin typeface="Tahoma"/>
                <a:cs typeface="Tahoma"/>
              </a:rPr>
              <a:t>/</a:t>
            </a:r>
            <a:r>
              <a:rPr lang="en-US" sz="2200" dirty="0" err="1">
                <a:latin typeface="Tahoma"/>
                <a:cs typeface="Tahoma"/>
              </a:rPr>
              <a:t>slowpath</a:t>
            </a:r>
            <a:r>
              <a:rPr lang="en-US" sz="2200" dirty="0">
                <a:latin typeface="Tahoma"/>
                <a:cs typeface="Tahoma"/>
              </a:rPr>
              <a:t> design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The goal of </a:t>
            </a:r>
            <a:r>
              <a:rPr lang="en-US" sz="2400" dirty="0" err="1">
                <a:latin typeface="Tahoma"/>
                <a:cs typeface="Tahoma"/>
              </a:rPr>
              <a:t>NetWarden</a:t>
            </a:r>
            <a:r>
              <a:rPr lang="en-US" sz="2400" dirty="0">
                <a:latin typeface="Tahoma"/>
                <a:cs typeface="Tahoma"/>
              </a:rPr>
              <a:t>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 b="1" dirty="0">
                <a:solidFill>
                  <a:srgbClr val="00B050"/>
                </a:solidFill>
                <a:latin typeface="Tahoma"/>
                <a:cs typeface="Tahoma"/>
              </a:rPr>
              <a:t>Mitigating covert channels without performance loss!</a:t>
            </a:r>
          </a:p>
          <a:p>
            <a:pPr marL="0" lvl="1">
              <a:spcBef>
                <a:spcPct val="20000"/>
              </a:spcBef>
              <a:buSzPct val="130000"/>
              <a:defRPr/>
            </a:pPr>
            <a:endParaRPr lang="en-US" sz="1500" dirty="0">
              <a:latin typeface="Tahoma"/>
              <a:cs typeface="Tahoma"/>
            </a:endParaRPr>
          </a:p>
          <a:p>
            <a:pPr marL="0" lvl="1">
              <a:spcBef>
                <a:spcPct val="20000"/>
              </a:spcBef>
              <a:buSzPct val="130000"/>
              <a:defRPr/>
            </a:pPr>
            <a:r>
              <a:rPr lang="en-US" sz="2400" b="1" dirty="0">
                <a:solidFill>
                  <a:srgbClr val="FF0000"/>
                </a:solidFill>
                <a:latin typeface="Tahoma"/>
                <a:cs typeface="Tahoma"/>
              </a:rPr>
              <a:t>			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89580" y="5822731"/>
            <a:ext cx="241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lang="en-US" altLang="zh-CN" sz="3600" dirty="0">
                <a:solidFill>
                  <a:srgbClr val="FF0000"/>
                </a:solidFill>
                <a:latin typeface="Tahoma"/>
                <a:cs typeface="Tahoma"/>
              </a:rPr>
              <a:t>uestions?</a:t>
            </a:r>
            <a:endParaRPr lang="en-US" sz="36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211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1" y="152400"/>
            <a:ext cx="94487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State of the art: Existing channels</a:t>
            </a:r>
          </a:p>
        </p:txBody>
      </p:sp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600200" y="1447800"/>
            <a:ext cx="85344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Covert </a:t>
            </a:r>
            <a:r>
              <a:rPr lang="en-US" altLang="zh-CN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storage</a:t>
            </a:r>
            <a:r>
              <a:rPr 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channel</a:t>
            </a:r>
            <a:r>
              <a:rPr lang="en-US" altLang="zh-CN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s:</a:t>
            </a:r>
            <a:endParaRPr lang="en-US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TCP initial sequence number channel (Rowland, 1997)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IP TTL channel (Qu, 2004) 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Partial ACK channel (Luo, 2009)</a:t>
            </a:r>
          </a:p>
          <a:p>
            <a:pPr lvl="1">
              <a:spcBef>
                <a:spcPct val="0"/>
              </a:spcBef>
              <a:defRPr/>
            </a:pPr>
            <a:r>
              <a:rPr lang="en-US" sz="2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…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1600200" y="3505200"/>
            <a:ext cx="74676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Covert </a:t>
            </a:r>
            <a:r>
              <a:rPr lang="en-US" altLang="zh-CN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timing</a:t>
            </a:r>
            <a:r>
              <a:rPr 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channels: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IP timing channel (</a:t>
            </a:r>
            <a:r>
              <a:rPr lang="en-US" sz="2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Cabuk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, 2004)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TCP timing channel (Luo, 2008)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Physical layer channel (Lee, 2014)</a:t>
            </a:r>
          </a:p>
          <a:p>
            <a:pPr lvl="1">
              <a:spcBef>
                <a:spcPct val="0"/>
              </a:spcBef>
              <a:defRPr/>
            </a:pPr>
            <a:r>
              <a:rPr lang="en-US" sz="2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…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76400" y="5486400"/>
            <a:ext cx="9372600" cy="91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Covert channels can leak data </a:t>
            </a:r>
            <a:r>
              <a:rPr lang="en-US" sz="2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over long distance effectively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“Common Criteria” require protection against </a:t>
            </a:r>
            <a:r>
              <a:rPr lang="en-US" sz="2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both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channel types!</a:t>
            </a:r>
          </a:p>
        </p:txBody>
      </p:sp>
    </p:spTree>
    <p:extLst>
      <p:ext uri="{BB962C8B-B14F-4D97-AF65-F5344CB8AC3E}">
        <p14:creationId xmlns:p14="http://schemas.microsoft.com/office/powerpoint/2010/main" val="18105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0456" y="76200"/>
            <a:ext cx="94487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State of the art: Storage channel defense</a:t>
            </a:r>
          </a:p>
        </p:txBody>
      </p:sp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4875656" y="1966964"/>
            <a:ext cx="2438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289"/>
          <p:cNvSpPr txBox="1"/>
          <p:nvPr/>
        </p:nvSpPr>
        <p:spPr>
          <a:xfrm>
            <a:off x="5186770" y="1634931"/>
            <a:ext cx="1652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replace (+2)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Content Placeholder 2"/>
          <p:cNvSpPr txBox="1">
            <a:spLocks/>
          </p:cNvSpPr>
          <p:nvPr/>
        </p:nvSpPr>
        <p:spPr>
          <a:xfrm>
            <a:off x="3143601" y="2284768"/>
            <a:ext cx="5904798" cy="519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Repeat for </a:t>
            </a:r>
            <a:r>
              <a:rPr lang="en-US" sz="2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EVERY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packets for </a:t>
            </a:r>
            <a:r>
              <a:rPr lang="en-US" sz="2800" b="1" dirty="0" err="1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Tbps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traffic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395956" y="2785560"/>
            <a:ext cx="5385088" cy="492689"/>
            <a:chOff x="3395956" y="3426828"/>
            <a:chExt cx="5385088" cy="492689"/>
          </a:xfrm>
        </p:grpSpPr>
        <p:sp>
          <p:nvSpPr>
            <p:cNvPr id="188" name="TextBox 283"/>
            <p:cNvSpPr txBox="1"/>
            <p:nvPr/>
          </p:nvSpPr>
          <p:spPr>
            <a:xfrm>
              <a:off x="3395956" y="3642518"/>
              <a:ext cx="1339243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 X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</a:t>
              </a:r>
            </a:p>
          </p:txBody>
        </p:sp>
        <p:cxnSp>
          <p:nvCxnSpPr>
            <p:cNvPr id="189" name="直接箭头连接符 188"/>
            <p:cNvCxnSpPr/>
            <p:nvPr/>
          </p:nvCxnSpPr>
          <p:spPr>
            <a:xfrm>
              <a:off x="4869300" y="3758861"/>
              <a:ext cx="2438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289"/>
            <p:cNvSpPr txBox="1"/>
            <p:nvPr/>
          </p:nvSpPr>
          <p:spPr>
            <a:xfrm>
              <a:off x="5180414" y="3426828"/>
              <a:ext cx="1652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replace (+2)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" name="TextBox 283"/>
            <p:cNvSpPr txBox="1"/>
            <p:nvPr/>
          </p:nvSpPr>
          <p:spPr>
            <a:xfrm>
              <a:off x="7441801" y="3621061"/>
              <a:ext cx="1339243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 X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+2</a:t>
              </a: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3395956" y="3239942"/>
            <a:ext cx="5385088" cy="492689"/>
            <a:chOff x="3395956" y="3426828"/>
            <a:chExt cx="5385088" cy="492689"/>
          </a:xfrm>
        </p:grpSpPr>
        <p:sp>
          <p:nvSpPr>
            <p:cNvPr id="193" name="TextBox 283"/>
            <p:cNvSpPr txBox="1"/>
            <p:nvPr/>
          </p:nvSpPr>
          <p:spPr>
            <a:xfrm>
              <a:off x="3395956" y="3642518"/>
              <a:ext cx="1339243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 X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</a:p>
          </p:txBody>
        </p:sp>
        <p:cxnSp>
          <p:nvCxnSpPr>
            <p:cNvPr id="194" name="直接箭头连接符 193"/>
            <p:cNvCxnSpPr/>
            <p:nvPr/>
          </p:nvCxnSpPr>
          <p:spPr>
            <a:xfrm>
              <a:off x="4869300" y="3758861"/>
              <a:ext cx="2438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289"/>
            <p:cNvSpPr txBox="1"/>
            <p:nvPr/>
          </p:nvSpPr>
          <p:spPr>
            <a:xfrm>
              <a:off x="5180414" y="3426828"/>
              <a:ext cx="1652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replace (+2)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" name="TextBox 283"/>
            <p:cNvSpPr txBox="1"/>
            <p:nvPr/>
          </p:nvSpPr>
          <p:spPr>
            <a:xfrm>
              <a:off x="7441801" y="3621061"/>
              <a:ext cx="1339243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 X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 +2</a:t>
              </a: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3395956" y="3654244"/>
            <a:ext cx="5385088" cy="492689"/>
            <a:chOff x="3395956" y="3426828"/>
            <a:chExt cx="5385088" cy="492689"/>
          </a:xfrm>
        </p:grpSpPr>
        <p:sp>
          <p:nvSpPr>
            <p:cNvPr id="198" name="TextBox 283"/>
            <p:cNvSpPr txBox="1"/>
            <p:nvPr/>
          </p:nvSpPr>
          <p:spPr>
            <a:xfrm>
              <a:off x="3395956" y="3642518"/>
              <a:ext cx="1339243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 X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</a:p>
          </p:txBody>
        </p:sp>
        <p:cxnSp>
          <p:nvCxnSpPr>
            <p:cNvPr id="199" name="直接箭头连接符 198"/>
            <p:cNvCxnSpPr/>
            <p:nvPr/>
          </p:nvCxnSpPr>
          <p:spPr>
            <a:xfrm>
              <a:off x="4869300" y="3758861"/>
              <a:ext cx="2438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289"/>
            <p:cNvSpPr txBox="1"/>
            <p:nvPr/>
          </p:nvSpPr>
          <p:spPr>
            <a:xfrm>
              <a:off x="5180414" y="3426828"/>
              <a:ext cx="1652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replace (+2)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" name="TextBox 283"/>
            <p:cNvSpPr txBox="1"/>
            <p:nvPr/>
          </p:nvSpPr>
          <p:spPr>
            <a:xfrm>
              <a:off x="7441801" y="3621061"/>
              <a:ext cx="1339243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 X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 +2</a:t>
              </a:r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3391602" y="4080098"/>
            <a:ext cx="5385088" cy="492689"/>
            <a:chOff x="3395956" y="3426828"/>
            <a:chExt cx="5385088" cy="492689"/>
          </a:xfrm>
        </p:grpSpPr>
        <p:sp>
          <p:nvSpPr>
            <p:cNvPr id="203" name="TextBox 283"/>
            <p:cNvSpPr txBox="1"/>
            <p:nvPr/>
          </p:nvSpPr>
          <p:spPr>
            <a:xfrm>
              <a:off x="3395956" y="3642518"/>
              <a:ext cx="1339243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 X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  <p:cxnSp>
          <p:nvCxnSpPr>
            <p:cNvPr id="204" name="直接箭头连接符 203"/>
            <p:cNvCxnSpPr/>
            <p:nvPr/>
          </p:nvCxnSpPr>
          <p:spPr>
            <a:xfrm>
              <a:off x="4869300" y="3758861"/>
              <a:ext cx="2438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89"/>
            <p:cNvSpPr txBox="1"/>
            <p:nvPr/>
          </p:nvSpPr>
          <p:spPr>
            <a:xfrm>
              <a:off x="5180414" y="3426828"/>
              <a:ext cx="1652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replace (+2)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" name="TextBox 283"/>
            <p:cNvSpPr txBox="1"/>
            <p:nvPr/>
          </p:nvSpPr>
          <p:spPr>
            <a:xfrm>
              <a:off x="7441801" y="3621061"/>
              <a:ext cx="1339243" cy="276999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Field X = </a:t>
              </a:r>
              <a:r>
                <a:rPr lang="en-US" sz="1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 +2</a:t>
              </a:r>
            </a:p>
          </p:txBody>
        </p:sp>
      </p:grpSp>
      <p:sp>
        <p:nvSpPr>
          <p:cNvPr id="212" name="Content Placeholder 2"/>
          <p:cNvSpPr txBox="1">
            <a:spLocks/>
          </p:cNvSpPr>
          <p:nvPr/>
        </p:nvSpPr>
        <p:spPr>
          <a:xfrm>
            <a:off x="5828156" y="4494676"/>
            <a:ext cx="533400" cy="519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…</a:t>
            </a:r>
          </a:p>
        </p:txBody>
      </p:sp>
      <p:sp>
        <p:nvSpPr>
          <p:cNvPr id="213" name="Content Placeholder 2"/>
          <p:cNvSpPr txBox="1">
            <a:spLocks/>
          </p:cNvSpPr>
          <p:nvPr/>
        </p:nvSpPr>
        <p:spPr>
          <a:xfrm>
            <a:off x="2721074" y="4904773"/>
            <a:ext cx="7337326" cy="1164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State-of-the-art solutions are software-based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Detection: Per-packet header inspection 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Mitigation: Per-packet header modification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170885" y="1013860"/>
            <a:ext cx="1643931" cy="1166587"/>
            <a:chOff x="3170885" y="2079873"/>
            <a:chExt cx="1643931" cy="1166587"/>
          </a:xfrm>
        </p:grpSpPr>
        <p:sp>
          <p:nvSpPr>
            <p:cNvPr id="112" name="TextBox 289"/>
            <p:cNvSpPr txBox="1"/>
            <p:nvPr/>
          </p:nvSpPr>
          <p:spPr>
            <a:xfrm>
              <a:off x="3334211" y="2079873"/>
              <a:ext cx="1407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TCP sender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170885" y="2550549"/>
              <a:ext cx="1643931" cy="695911"/>
              <a:chOff x="4981298" y="2590800"/>
              <a:chExt cx="1643931" cy="69591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4981298" y="2590800"/>
                <a:ext cx="1643931" cy="695911"/>
                <a:chOff x="5035706" y="2795236"/>
                <a:chExt cx="1349736" cy="557563"/>
              </a:xfrm>
            </p:grpSpPr>
            <p:sp>
              <p:nvSpPr>
                <p:cNvPr id="71" name="TextBox 283"/>
                <p:cNvSpPr txBox="1"/>
                <p:nvPr/>
              </p:nvSpPr>
              <p:spPr>
                <a:xfrm>
                  <a:off x="5037501" y="2798174"/>
                  <a:ext cx="1334860" cy="271249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TCP </a:t>
                  </a:r>
                  <a:r>
                    <a:rPr lang="en-US" sz="16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hdr</a:t>
                  </a:r>
                  <a:r>
                    <a:rPr lang="en-US" altLang="zh-CN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:</a:t>
                  </a:r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</a:t>
                  </a:r>
                  <a:r>
                    <a:rPr lang="en-US" sz="1600" dirty="0">
                      <a:solidFill>
                        <a:srgbClr val="FF000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1011</a:t>
                  </a:r>
                </a:p>
              </p:txBody>
            </p:sp>
            <p:grpSp>
              <p:nvGrpSpPr>
                <p:cNvPr id="72" name="组合 71"/>
                <p:cNvGrpSpPr/>
                <p:nvPr/>
              </p:nvGrpSpPr>
              <p:grpSpPr>
                <a:xfrm>
                  <a:off x="5035706" y="2795236"/>
                  <a:ext cx="1349736" cy="557563"/>
                  <a:chOff x="5035706" y="2795236"/>
                  <a:chExt cx="1349736" cy="557563"/>
                </a:xfrm>
              </p:grpSpPr>
              <p:sp>
                <p:nvSpPr>
                  <p:cNvPr id="74" name="Rectangle 30"/>
                  <p:cNvSpPr/>
                  <p:nvPr/>
                </p:nvSpPr>
                <p:spPr>
                  <a:xfrm>
                    <a:off x="5035706" y="2795236"/>
                    <a:ext cx="1343626" cy="55756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75" name="TextBox 283"/>
                  <p:cNvSpPr txBox="1"/>
                  <p:nvPr/>
                </p:nvSpPr>
                <p:spPr>
                  <a:xfrm>
                    <a:off x="5044278" y="3073854"/>
                    <a:ext cx="1341164" cy="271249"/>
                  </a:xfrm>
                  <a:prstGeom prst="rect">
                    <a:avLst/>
                  </a:prstGeom>
                  <a:solidFill>
                    <a:srgbClr val="008000">
                      <a:alpha val="50196"/>
                    </a:srgbClr>
                  </a:solidFill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H E L </a:t>
                    </a:r>
                    <a:r>
                      <a:rPr lang="en-US" sz="1600" dirty="0" err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L</a:t>
                    </a:r>
                    <a:r>
                      <a: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 O</a:t>
                    </a:r>
                  </a:p>
                </p:txBody>
              </p:sp>
            </p:grpSp>
          </p:grpSp>
          <p:cxnSp>
            <p:nvCxnSpPr>
              <p:cNvPr id="70" name="直接连接符 69"/>
              <p:cNvCxnSpPr/>
              <p:nvPr/>
            </p:nvCxnSpPr>
            <p:spPr>
              <a:xfrm>
                <a:off x="4989787" y="2933021"/>
                <a:ext cx="1628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组合 6"/>
          <p:cNvGrpSpPr/>
          <p:nvPr/>
        </p:nvGrpSpPr>
        <p:grpSpPr>
          <a:xfrm>
            <a:off x="7418881" y="990600"/>
            <a:ext cx="1643931" cy="1189847"/>
            <a:chOff x="7418881" y="990600"/>
            <a:chExt cx="1643931" cy="1189847"/>
          </a:xfrm>
        </p:grpSpPr>
        <p:grpSp>
          <p:nvGrpSpPr>
            <p:cNvPr id="6" name="组合 5"/>
            <p:cNvGrpSpPr/>
            <p:nvPr/>
          </p:nvGrpSpPr>
          <p:grpSpPr>
            <a:xfrm>
              <a:off x="7418881" y="990600"/>
              <a:ext cx="1643931" cy="1189847"/>
              <a:chOff x="7418881" y="2056613"/>
              <a:chExt cx="1643931" cy="1189847"/>
            </a:xfrm>
          </p:grpSpPr>
          <p:sp>
            <p:nvSpPr>
              <p:cNvPr id="113" name="TextBox 289"/>
              <p:cNvSpPr txBox="1"/>
              <p:nvPr/>
            </p:nvSpPr>
            <p:spPr>
              <a:xfrm>
                <a:off x="7528486" y="2056613"/>
                <a:ext cx="14079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TCP receiver</a:t>
                </a: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7418881" y="2550549"/>
                <a:ext cx="1643931" cy="695911"/>
                <a:chOff x="5035706" y="2795236"/>
                <a:chExt cx="1349736" cy="557563"/>
              </a:xfrm>
            </p:grpSpPr>
            <p:sp>
              <p:nvSpPr>
                <p:cNvPr id="79" name="TextBox 283"/>
                <p:cNvSpPr txBox="1"/>
                <p:nvPr/>
              </p:nvSpPr>
              <p:spPr>
                <a:xfrm>
                  <a:off x="5037501" y="2798174"/>
                  <a:ext cx="1334860" cy="271249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TCP </a:t>
                  </a:r>
                  <a:r>
                    <a:rPr lang="en-US" sz="16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hdr</a:t>
                  </a:r>
                  <a:r>
                    <a:rPr lang="en-US" altLang="zh-CN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:</a:t>
                  </a:r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</a:t>
                  </a:r>
                  <a:r>
                    <a:rPr lang="en-US" sz="1600" dirty="0">
                      <a:solidFill>
                        <a:srgbClr val="FF000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1101</a:t>
                  </a:r>
                </a:p>
              </p:txBody>
            </p:sp>
            <p:grpSp>
              <p:nvGrpSpPr>
                <p:cNvPr id="80" name="组合 79"/>
                <p:cNvGrpSpPr/>
                <p:nvPr/>
              </p:nvGrpSpPr>
              <p:grpSpPr>
                <a:xfrm>
                  <a:off x="5035706" y="2795236"/>
                  <a:ext cx="1349736" cy="557563"/>
                  <a:chOff x="5035706" y="2795236"/>
                  <a:chExt cx="1349736" cy="557563"/>
                </a:xfrm>
              </p:grpSpPr>
              <p:sp>
                <p:nvSpPr>
                  <p:cNvPr id="81" name="Rectangle 30"/>
                  <p:cNvSpPr/>
                  <p:nvPr/>
                </p:nvSpPr>
                <p:spPr>
                  <a:xfrm>
                    <a:off x="5035706" y="2795236"/>
                    <a:ext cx="1343626" cy="55756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82" name="TextBox 283"/>
                  <p:cNvSpPr txBox="1"/>
                  <p:nvPr/>
                </p:nvSpPr>
                <p:spPr>
                  <a:xfrm>
                    <a:off x="5044278" y="3073854"/>
                    <a:ext cx="1341164" cy="271249"/>
                  </a:xfrm>
                  <a:prstGeom prst="rect">
                    <a:avLst/>
                  </a:prstGeom>
                  <a:solidFill>
                    <a:srgbClr val="008000">
                      <a:alpha val="50196"/>
                    </a:srgbClr>
                  </a:solidFill>
                  <a:ln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H E L </a:t>
                    </a:r>
                    <a:r>
                      <a:rPr lang="en-US" sz="1600" dirty="0" err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L</a:t>
                    </a:r>
                    <a:r>
                      <a: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 O</a:t>
                    </a:r>
                  </a:p>
                </p:txBody>
              </p:sp>
            </p:grpSp>
          </p:grpSp>
        </p:grpSp>
        <p:cxnSp>
          <p:nvCxnSpPr>
            <p:cNvPr id="78" name="直接连接符 77"/>
            <p:cNvCxnSpPr/>
            <p:nvPr/>
          </p:nvCxnSpPr>
          <p:spPr>
            <a:xfrm>
              <a:off x="7427370" y="1826757"/>
              <a:ext cx="162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Content Placeholder 2"/>
          <p:cNvSpPr txBox="1">
            <a:spLocks/>
          </p:cNvSpPr>
          <p:nvPr/>
        </p:nvSpPr>
        <p:spPr>
          <a:xfrm>
            <a:off x="2694948" y="6080618"/>
            <a:ext cx="6802104" cy="423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As a result, they are very </a:t>
            </a:r>
            <a:r>
              <a:rPr lang="en-US" sz="2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inefficient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0485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14" grpId="0"/>
      <p:bldP spid="212" grpId="0"/>
      <p:bldP spid="213" grpId="0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524001" y="76200"/>
            <a:ext cx="91439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State of the art: Timing channel detection</a:t>
            </a: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2621187" y="5524011"/>
            <a:ext cx="7430072" cy="816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Detection: Statistics-based tests over packet gaps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Looking for signs of statistical deviation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 Not always accurate</a:t>
            </a:r>
            <a:endParaRPr lang="en-US" sz="2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48928" y="1261020"/>
            <a:ext cx="8752372" cy="3469790"/>
            <a:chOff x="1763228" y="2169010"/>
            <a:chExt cx="8752372" cy="3469790"/>
          </a:xfrm>
        </p:grpSpPr>
        <p:grpSp>
          <p:nvGrpSpPr>
            <p:cNvPr id="5" name="组合 4"/>
            <p:cNvGrpSpPr/>
            <p:nvPr/>
          </p:nvGrpSpPr>
          <p:grpSpPr>
            <a:xfrm>
              <a:off x="1898402" y="2476375"/>
              <a:ext cx="3577019" cy="830997"/>
              <a:chOff x="1898402" y="2476375"/>
              <a:chExt cx="3577019" cy="830997"/>
            </a:xfrm>
          </p:grpSpPr>
          <p:cxnSp>
            <p:nvCxnSpPr>
              <p:cNvPr id="62" name="Straight Arrow Connector 87"/>
              <p:cNvCxnSpPr/>
              <p:nvPr/>
            </p:nvCxnSpPr>
            <p:spPr>
              <a:xfrm>
                <a:off x="3728250" y="2964188"/>
                <a:ext cx="1747171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88"/>
              <p:cNvSpPr txBox="1"/>
              <p:nvPr/>
            </p:nvSpPr>
            <p:spPr>
              <a:xfrm flipH="1">
                <a:off x="3840972" y="2682386"/>
                <a:ext cx="112721" cy="27317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</a:t>
                </a:r>
              </a:p>
            </p:txBody>
          </p:sp>
          <p:sp>
            <p:nvSpPr>
              <p:cNvPr id="64" name="TextBox 89"/>
              <p:cNvSpPr txBox="1"/>
              <p:nvPr/>
            </p:nvSpPr>
            <p:spPr>
              <a:xfrm flipH="1">
                <a:off x="4179133" y="2682386"/>
                <a:ext cx="112721" cy="27317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65" name="TextBox 90"/>
              <p:cNvSpPr txBox="1"/>
              <p:nvPr/>
            </p:nvSpPr>
            <p:spPr>
              <a:xfrm flipH="1">
                <a:off x="4517295" y="2682386"/>
                <a:ext cx="112721" cy="27317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sp>
            <p:nvSpPr>
              <p:cNvPr id="66" name="TextBox 91"/>
              <p:cNvSpPr txBox="1"/>
              <p:nvPr/>
            </p:nvSpPr>
            <p:spPr>
              <a:xfrm flipH="1">
                <a:off x="4855457" y="2682386"/>
                <a:ext cx="112721" cy="27317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sp>
            <p:nvSpPr>
              <p:cNvPr id="67" name="TextBox 92"/>
              <p:cNvSpPr txBox="1"/>
              <p:nvPr/>
            </p:nvSpPr>
            <p:spPr>
              <a:xfrm flipH="1">
                <a:off x="5193619" y="2682386"/>
                <a:ext cx="112721" cy="27317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sp>
            <p:nvSpPr>
              <p:cNvPr id="76" name="TextBox 105"/>
              <p:cNvSpPr txBox="1"/>
              <p:nvPr/>
            </p:nvSpPr>
            <p:spPr>
              <a:xfrm>
                <a:off x="1898402" y="2476375"/>
                <a:ext cx="16741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Normal traffic: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763228" y="2169010"/>
              <a:ext cx="8752372" cy="3469790"/>
              <a:chOff x="1763228" y="2169010"/>
              <a:chExt cx="8752372" cy="346979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1763228" y="2169010"/>
                <a:ext cx="8752372" cy="3469790"/>
                <a:chOff x="1763228" y="2169010"/>
                <a:chExt cx="8752372" cy="3469790"/>
              </a:xfrm>
            </p:grpSpPr>
            <p:cxnSp>
              <p:nvCxnSpPr>
                <p:cNvPr id="68" name="Straight Arrow Connector 93"/>
                <p:cNvCxnSpPr/>
                <p:nvPr/>
              </p:nvCxnSpPr>
              <p:spPr>
                <a:xfrm>
                  <a:off x="3655207" y="4879375"/>
                  <a:ext cx="1803531" cy="0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Box 94"/>
                <p:cNvSpPr txBox="1"/>
                <p:nvPr/>
              </p:nvSpPr>
              <p:spPr>
                <a:xfrm flipH="1">
                  <a:off x="3767928" y="4597573"/>
                  <a:ext cx="112721" cy="273172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H</a:t>
                  </a:r>
                </a:p>
              </p:txBody>
            </p:sp>
            <p:sp>
              <p:nvSpPr>
                <p:cNvPr id="70" name="TextBox 95"/>
                <p:cNvSpPr txBox="1"/>
                <p:nvPr/>
              </p:nvSpPr>
              <p:spPr>
                <a:xfrm flipH="1">
                  <a:off x="4162450" y="4597573"/>
                  <a:ext cx="112721" cy="273172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E</a:t>
                  </a:r>
                </a:p>
              </p:txBody>
            </p:sp>
            <p:sp>
              <p:nvSpPr>
                <p:cNvPr id="71" name="TextBox 96"/>
                <p:cNvSpPr txBox="1"/>
                <p:nvPr/>
              </p:nvSpPr>
              <p:spPr>
                <a:xfrm flipH="1">
                  <a:off x="4387892" y="4597573"/>
                  <a:ext cx="112721" cy="273172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L</a:t>
                  </a:r>
                </a:p>
              </p:txBody>
            </p:sp>
            <p:sp>
              <p:nvSpPr>
                <p:cNvPr id="72" name="TextBox 97"/>
                <p:cNvSpPr txBox="1"/>
                <p:nvPr/>
              </p:nvSpPr>
              <p:spPr>
                <a:xfrm flipH="1">
                  <a:off x="4838775" y="4597573"/>
                  <a:ext cx="112721" cy="273172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L</a:t>
                  </a:r>
                </a:p>
              </p:txBody>
            </p:sp>
            <p:sp>
              <p:nvSpPr>
                <p:cNvPr id="73" name="TextBox 98"/>
                <p:cNvSpPr txBox="1"/>
                <p:nvPr/>
              </p:nvSpPr>
              <p:spPr>
                <a:xfrm flipH="1">
                  <a:off x="5233297" y="4597573"/>
                  <a:ext cx="112721" cy="273172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</a:t>
                  </a:r>
                </a:p>
              </p:txBody>
            </p:sp>
            <p:sp>
              <p:nvSpPr>
                <p:cNvPr id="74" name="Freeform 103"/>
                <p:cNvSpPr/>
                <p:nvPr/>
              </p:nvSpPr>
              <p:spPr>
                <a:xfrm>
                  <a:off x="6902173" y="2169010"/>
                  <a:ext cx="1673676" cy="1106501"/>
                </a:xfrm>
                <a:custGeom>
                  <a:avLst/>
                  <a:gdLst>
                    <a:gd name="connsiteX0" fmla="*/ 0 w 1859280"/>
                    <a:gd name="connsiteY0" fmla="*/ 1116351 h 1137228"/>
                    <a:gd name="connsiteX1" fmla="*/ 30480 w 1859280"/>
                    <a:gd name="connsiteY1" fmla="*/ 1126511 h 1137228"/>
                    <a:gd name="connsiteX2" fmla="*/ 172720 w 1859280"/>
                    <a:gd name="connsiteY2" fmla="*/ 1096031 h 1137228"/>
                    <a:gd name="connsiteX3" fmla="*/ 203200 w 1859280"/>
                    <a:gd name="connsiteY3" fmla="*/ 1085871 h 1137228"/>
                    <a:gd name="connsiteX4" fmla="*/ 264160 w 1859280"/>
                    <a:gd name="connsiteY4" fmla="*/ 1045231 h 1137228"/>
                    <a:gd name="connsiteX5" fmla="*/ 294640 w 1859280"/>
                    <a:gd name="connsiteY5" fmla="*/ 1024911 h 1137228"/>
                    <a:gd name="connsiteX6" fmla="*/ 304800 w 1859280"/>
                    <a:gd name="connsiteY6" fmla="*/ 994431 h 1137228"/>
                    <a:gd name="connsiteX7" fmla="*/ 375920 w 1859280"/>
                    <a:gd name="connsiteY7" fmla="*/ 913151 h 1137228"/>
                    <a:gd name="connsiteX8" fmla="*/ 396240 w 1859280"/>
                    <a:gd name="connsiteY8" fmla="*/ 852191 h 1137228"/>
                    <a:gd name="connsiteX9" fmla="*/ 406400 w 1859280"/>
                    <a:gd name="connsiteY9" fmla="*/ 821711 h 1137228"/>
                    <a:gd name="connsiteX10" fmla="*/ 426720 w 1859280"/>
                    <a:gd name="connsiteY10" fmla="*/ 781071 h 1137228"/>
                    <a:gd name="connsiteX11" fmla="*/ 447040 w 1859280"/>
                    <a:gd name="connsiteY11" fmla="*/ 750591 h 1137228"/>
                    <a:gd name="connsiteX12" fmla="*/ 467360 w 1859280"/>
                    <a:gd name="connsiteY12" fmla="*/ 709951 h 1137228"/>
                    <a:gd name="connsiteX13" fmla="*/ 508000 w 1859280"/>
                    <a:gd name="connsiteY13" fmla="*/ 648991 h 1137228"/>
                    <a:gd name="connsiteX14" fmla="*/ 528320 w 1859280"/>
                    <a:gd name="connsiteY14" fmla="*/ 608351 h 1137228"/>
                    <a:gd name="connsiteX15" fmla="*/ 538480 w 1859280"/>
                    <a:gd name="connsiteY15" fmla="*/ 577871 h 1137228"/>
                    <a:gd name="connsiteX16" fmla="*/ 558800 w 1859280"/>
                    <a:gd name="connsiteY16" fmla="*/ 547391 h 1137228"/>
                    <a:gd name="connsiteX17" fmla="*/ 568960 w 1859280"/>
                    <a:gd name="connsiteY17" fmla="*/ 496591 h 1137228"/>
                    <a:gd name="connsiteX18" fmla="*/ 589280 w 1859280"/>
                    <a:gd name="connsiteY18" fmla="*/ 435631 h 1137228"/>
                    <a:gd name="connsiteX19" fmla="*/ 609600 w 1859280"/>
                    <a:gd name="connsiteY19" fmla="*/ 374671 h 1137228"/>
                    <a:gd name="connsiteX20" fmla="*/ 619760 w 1859280"/>
                    <a:gd name="connsiteY20" fmla="*/ 344191 h 1137228"/>
                    <a:gd name="connsiteX21" fmla="*/ 629920 w 1859280"/>
                    <a:gd name="connsiteY21" fmla="*/ 313711 h 1137228"/>
                    <a:gd name="connsiteX22" fmla="*/ 650240 w 1859280"/>
                    <a:gd name="connsiteY22" fmla="*/ 283231 h 1137228"/>
                    <a:gd name="connsiteX23" fmla="*/ 711200 w 1859280"/>
                    <a:gd name="connsiteY23" fmla="*/ 161311 h 1137228"/>
                    <a:gd name="connsiteX24" fmla="*/ 731520 w 1859280"/>
                    <a:gd name="connsiteY24" fmla="*/ 130831 h 1137228"/>
                    <a:gd name="connsiteX25" fmla="*/ 762000 w 1859280"/>
                    <a:gd name="connsiteY25" fmla="*/ 69871 h 1137228"/>
                    <a:gd name="connsiteX26" fmla="*/ 822960 w 1859280"/>
                    <a:gd name="connsiteY26" fmla="*/ 39391 h 1137228"/>
                    <a:gd name="connsiteX27" fmla="*/ 883920 w 1859280"/>
                    <a:gd name="connsiteY27" fmla="*/ 8911 h 1137228"/>
                    <a:gd name="connsiteX28" fmla="*/ 975360 w 1859280"/>
                    <a:gd name="connsiteY28" fmla="*/ 19071 h 1137228"/>
                    <a:gd name="connsiteX29" fmla="*/ 1005840 w 1859280"/>
                    <a:gd name="connsiteY29" fmla="*/ 29231 h 1137228"/>
                    <a:gd name="connsiteX30" fmla="*/ 1046480 w 1859280"/>
                    <a:gd name="connsiteY30" fmla="*/ 90191 h 1137228"/>
                    <a:gd name="connsiteX31" fmla="*/ 1066800 w 1859280"/>
                    <a:gd name="connsiteY31" fmla="*/ 120671 h 1137228"/>
                    <a:gd name="connsiteX32" fmla="*/ 1107440 w 1859280"/>
                    <a:gd name="connsiteY32" fmla="*/ 191791 h 1137228"/>
                    <a:gd name="connsiteX33" fmla="*/ 1127760 w 1859280"/>
                    <a:gd name="connsiteY33" fmla="*/ 252751 h 1137228"/>
                    <a:gd name="connsiteX34" fmla="*/ 1148080 w 1859280"/>
                    <a:gd name="connsiteY34" fmla="*/ 283231 h 1137228"/>
                    <a:gd name="connsiteX35" fmla="*/ 1168400 w 1859280"/>
                    <a:gd name="connsiteY35" fmla="*/ 344191 h 1137228"/>
                    <a:gd name="connsiteX36" fmla="*/ 1209040 w 1859280"/>
                    <a:gd name="connsiteY36" fmla="*/ 435631 h 1137228"/>
                    <a:gd name="connsiteX37" fmla="*/ 1229360 w 1859280"/>
                    <a:gd name="connsiteY37" fmla="*/ 496591 h 1137228"/>
                    <a:gd name="connsiteX38" fmla="*/ 1239520 w 1859280"/>
                    <a:gd name="connsiteY38" fmla="*/ 527071 h 1137228"/>
                    <a:gd name="connsiteX39" fmla="*/ 1270000 w 1859280"/>
                    <a:gd name="connsiteY39" fmla="*/ 588031 h 1137228"/>
                    <a:gd name="connsiteX40" fmla="*/ 1290320 w 1859280"/>
                    <a:gd name="connsiteY40" fmla="*/ 659151 h 1137228"/>
                    <a:gd name="connsiteX41" fmla="*/ 1310640 w 1859280"/>
                    <a:gd name="connsiteY41" fmla="*/ 699791 h 1137228"/>
                    <a:gd name="connsiteX42" fmla="*/ 1351280 w 1859280"/>
                    <a:gd name="connsiteY42" fmla="*/ 791231 h 1137228"/>
                    <a:gd name="connsiteX43" fmla="*/ 1381760 w 1859280"/>
                    <a:gd name="connsiteY43" fmla="*/ 821711 h 1137228"/>
                    <a:gd name="connsiteX44" fmla="*/ 1391920 w 1859280"/>
                    <a:gd name="connsiteY44" fmla="*/ 852191 h 1137228"/>
                    <a:gd name="connsiteX45" fmla="*/ 1463040 w 1859280"/>
                    <a:gd name="connsiteY45" fmla="*/ 943631 h 1137228"/>
                    <a:gd name="connsiteX46" fmla="*/ 1473200 w 1859280"/>
                    <a:gd name="connsiteY46" fmla="*/ 974111 h 1137228"/>
                    <a:gd name="connsiteX47" fmla="*/ 1534160 w 1859280"/>
                    <a:gd name="connsiteY47" fmla="*/ 1024911 h 1137228"/>
                    <a:gd name="connsiteX48" fmla="*/ 1635760 w 1859280"/>
                    <a:gd name="connsiteY48" fmla="*/ 1075711 h 1137228"/>
                    <a:gd name="connsiteX49" fmla="*/ 1696720 w 1859280"/>
                    <a:gd name="connsiteY49" fmla="*/ 1096031 h 1137228"/>
                    <a:gd name="connsiteX50" fmla="*/ 1737360 w 1859280"/>
                    <a:gd name="connsiteY50" fmla="*/ 1106191 h 1137228"/>
                    <a:gd name="connsiteX51" fmla="*/ 1849120 w 1859280"/>
                    <a:gd name="connsiteY51" fmla="*/ 1136671 h 1137228"/>
                    <a:gd name="connsiteX52" fmla="*/ 1859280 w 1859280"/>
                    <a:gd name="connsiteY52" fmla="*/ 1136671 h 113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859280" h="1137228">
                      <a:moveTo>
                        <a:pt x="0" y="1116351"/>
                      </a:moveTo>
                      <a:cubicBezTo>
                        <a:pt x="10160" y="1119738"/>
                        <a:pt x="19770" y="1126511"/>
                        <a:pt x="30480" y="1126511"/>
                      </a:cubicBezTo>
                      <a:cubicBezTo>
                        <a:pt x="94564" y="1126511"/>
                        <a:pt x="116020" y="1114931"/>
                        <a:pt x="172720" y="1096031"/>
                      </a:cubicBezTo>
                      <a:cubicBezTo>
                        <a:pt x="182880" y="1092644"/>
                        <a:pt x="194289" y="1091812"/>
                        <a:pt x="203200" y="1085871"/>
                      </a:cubicBezTo>
                      <a:lnTo>
                        <a:pt x="264160" y="1045231"/>
                      </a:lnTo>
                      <a:lnTo>
                        <a:pt x="294640" y="1024911"/>
                      </a:lnTo>
                      <a:cubicBezTo>
                        <a:pt x="298027" y="1014751"/>
                        <a:pt x="298110" y="1002794"/>
                        <a:pt x="304800" y="994431"/>
                      </a:cubicBezTo>
                      <a:cubicBezTo>
                        <a:pt x="352213" y="935164"/>
                        <a:pt x="335280" y="1035071"/>
                        <a:pt x="375920" y="913151"/>
                      </a:cubicBezTo>
                      <a:lnTo>
                        <a:pt x="396240" y="852191"/>
                      </a:lnTo>
                      <a:cubicBezTo>
                        <a:pt x="399627" y="842031"/>
                        <a:pt x="401611" y="831290"/>
                        <a:pt x="406400" y="821711"/>
                      </a:cubicBezTo>
                      <a:cubicBezTo>
                        <a:pt x="413173" y="808164"/>
                        <a:pt x="419206" y="794221"/>
                        <a:pt x="426720" y="781071"/>
                      </a:cubicBezTo>
                      <a:cubicBezTo>
                        <a:pt x="432778" y="770469"/>
                        <a:pt x="440982" y="761193"/>
                        <a:pt x="447040" y="750591"/>
                      </a:cubicBezTo>
                      <a:cubicBezTo>
                        <a:pt x="454554" y="737441"/>
                        <a:pt x="459568" y="722938"/>
                        <a:pt x="467360" y="709951"/>
                      </a:cubicBezTo>
                      <a:cubicBezTo>
                        <a:pt x="479925" y="689010"/>
                        <a:pt x="497078" y="670834"/>
                        <a:pt x="508000" y="648991"/>
                      </a:cubicBezTo>
                      <a:cubicBezTo>
                        <a:pt x="514773" y="635444"/>
                        <a:pt x="522354" y="622272"/>
                        <a:pt x="528320" y="608351"/>
                      </a:cubicBezTo>
                      <a:cubicBezTo>
                        <a:pt x="532539" y="598507"/>
                        <a:pt x="533691" y="587450"/>
                        <a:pt x="538480" y="577871"/>
                      </a:cubicBezTo>
                      <a:cubicBezTo>
                        <a:pt x="543941" y="566949"/>
                        <a:pt x="552027" y="557551"/>
                        <a:pt x="558800" y="547391"/>
                      </a:cubicBezTo>
                      <a:cubicBezTo>
                        <a:pt x="562187" y="530458"/>
                        <a:pt x="564416" y="513251"/>
                        <a:pt x="568960" y="496591"/>
                      </a:cubicBezTo>
                      <a:cubicBezTo>
                        <a:pt x="574596" y="475927"/>
                        <a:pt x="582507" y="455951"/>
                        <a:pt x="589280" y="435631"/>
                      </a:cubicBezTo>
                      <a:lnTo>
                        <a:pt x="609600" y="374671"/>
                      </a:lnTo>
                      <a:lnTo>
                        <a:pt x="619760" y="344191"/>
                      </a:lnTo>
                      <a:cubicBezTo>
                        <a:pt x="623147" y="334031"/>
                        <a:pt x="623979" y="322622"/>
                        <a:pt x="629920" y="313711"/>
                      </a:cubicBezTo>
                      <a:cubicBezTo>
                        <a:pt x="636693" y="303551"/>
                        <a:pt x="645281" y="294389"/>
                        <a:pt x="650240" y="283231"/>
                      </a:cubicBezTo>
                      <a:cubicBezTo>
                        <a:pt x="706326" y="157038"/>
                        <a:pt x="626705" y="288053"/>
                        <a:pt x="711200" y="161311"/>
                      </a:cubicBezTo>
                      <a:cubicBezTo>
                        <a:pt x="717973" y="151151"/>
                        <a:pt x="727659" y="142415"/>
                        <a:pt x="731520" y="130831"/>
                      </a:cubicBezTo>
                      <a:cubicBezTo>
                        <a:pt x="739783" y="106041"/>
                        <a:pt x="742305" y="89566"/>
                        <a:pt x="762000" y="69871"/>
                      </a:cubicBezTo>
                      <a:cubicBezTo>
                        <a:pt x="791117" y="40754"/>
                        <a:pt x="789906" y="55918"/>
                        <a:pt x="822960" y="39391"/>
                      </a:cubicBezTo>
                      <a:cubicBezTo>
                        <a:pt x="901742" y="0"/>
                        <a:pt x="807308" y="34448"/>
                        <a:pt x="883920" y="8911"/>
                      </a:cubicBezTo>
                      <a:cubicBezTo>
                        <a:pt x="914400" y="12298"/>
                        <a:pt x="945110" y="14029"/>
                        <a:pt x="975360" y="19071"/>
                      </a:cubicBezTo>
                      <a:cubicBezTo>
                        <a:pt x="985924" y="20832"/>
                        <a:pt x="998267" y="21658"/>
                        <a:pt x="1005840" y="29231"/>
                      </a:cubicBezTo>
                      <a:cubicBezTo>
                        <a:pt x="1023109" y="46500"/>
                        <a:pt x="1032933" y="69871"/>
                        <a:pt x="1046480" y="90191"/>
                      </a:cubicBezTo>
                      <a:lnTo>
                        <a:pt x="1066800" y="120671"/>
                      </a:lnTo>
                      <a:cubicBezTo>
                        <a:pt x="1085129" y="148164"/>
                        <a:pt x="1094550" y="159565"/>
                        <a:pt x="1107440" y="191791"/>
                      </a:cubicBezTo>
                      <a:cubicBezTo>
                        <a:pt x="1115395" y="211678"/>
                        <a:pt x="1115879" y="234929"/>
                        <a:pt x="1127760" y="252751"/>
                      </a:cubicBezTo>
                      <a:cubicBezTo>
                        <a:pt x="1134533" y="262911"/>
                        <a:pt x="1143121" y="272073"/>
                        <a:pt x="1148080" y="283231"/>
                      </a:cubicBezTo>
                      <a:cubicBezTo>
                        <a:pt x="1156779" y="302804"/>
                        <a:pt x="1156519" y="326369"/>
                        <a:pt x="1168400" y="344191"/>
                      </a:cubicBezTo>
                      <a:cubicBezTo>
                        <a:pt x="1200601" y="392493"/>
                        <a:pt x="1184859" y="363087"/>
                        <a:pt x="1209040" y="435631"/>
                      </a:cubicBezTo>
                      <a:lnTo>
                        <a:pt x="1229360" y="496591"/>
                      </a:lnTo>
                      <a:cubicBezTo>
                        <a:pt x="1232747" y="506751"/>
                        <a:pt x="1233579" y="518160"/>
                        <a:pt x="1239520" y="527071"/>
                      </a:cubicBezTo>
                      <a:cubicBezTo>
                        <a:pt x="1261784" y="560467"/>
                        <a:pt x="1259484" y="551225"/>
                        <a:pt x="1270000" y="588031"/>
                      </a:cubicBezTo>
                      <a:cubicBezTo>
                        <a:pt x="1277365" y="613810"/>
                        <a:pt x="1279880" y="634791"/>
                        <a:pt x="1290320" y="659151"/>
                      </a:cubicBezTo>
                      <a:cubicBezTo>
                        <a:pt x="1296286" y="673072"/>
                        <a:pt x="1305015" y="685729"/>
                        <a:pt x="1310640" y="699791"/>
                      </a:cubicBezTo>
                      <a:cubicBezTo>
                        <a:pt x="1331087" y="750909"/>
                        <a:pt x="1321208" y="755144"/>
                        <a:pt x="1351280" y="791231"/>
                      </a:cubicBezTo>
                      <a:cubicBezTo>
                        <a:pt x="1360478" y="802269"/>
                        <a:pt x="1371600" y="811551"/>
                        <a:pt x="1381760" y="821711"/>
                      </a:cubicBezTo>
                      <a:cubicBezTo>
                        <a:pt x="1385147" y="831871"/>
                        <a:pt x="1386719" y="842829"/>
                        <a:pt x="1391920" y="852191"/>
                      </a:cubicBezTo>
                      <a:cubicBezTo>
                        <a:pt x="1422301" y="906877"/>
                        <a:pt x="1426016" y="906607"/>
                        <a:pt x="1463040" y="943631"/>
                      </a:cubicBezTo>
                      <a:cubicBezTo>
                        <a:pt x="1466427" y="953791"/>
                        <a:pt x="1467259" y="965200"/>
                        <a:pt x="1473200" y="974111"/>
                      </a:cubicBezTo>
                      <a:cubicBezTo>
                        <a:pt x="1488846" y="997580"/>
                        <a:pt x="1511669" y="1009917"/>
                        <a:pt x="1534160" y="1024911"/>
                      </a:cubicBezTo>
                      <a:cubicBezTo>
                        <a:pt x="1572880" y="1082990"/>
                        <a:pt x="1535982" y="1042452"/>
                        <a:pt x="1635760" y="1075711"/>
                      </a:cubicBezTo>
                      <a:cubicBezTo>
                        <a:pt x="1656080" y="1082484"/>
                        <a:pt x="1675940" y="1090836"/>
                        <a:pt x="1696720" y="1096031"/>
                      </a:cubicBezTo>
                      <a:cubicBezTo>
                        <a:pt x="1710267" y="1099418"/>
                        <a:pt x="1723985" y="1102179"/>
                        <a:pt x="1737360" y="1106191"/>
                      </a:cubicBezTo>
                      <a:cubicBezTo>
                        <a:pt x="1811773" y="1128515"/>
                        <a:pt x="1779679" y="1125097"/>
                        <a:pt x="1849120" y="1136671"/>
                      </a:cubicBezTo>
                      <a:cubicBezTo>
                        <a:pt x="1852461" y="1137228"/>
                        <a:pt x="1855893" y="1136671"/>
                        <a:pt x="1859280" y="1136671"/>
                      </a:cubicBezTo>
                    </a:path>
                  </a:pathLst>
                </a:cu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 104"/>
                <p:cNvSpPr/>
                <p:nvPr/>
              </p:nvSpPr>
              <p:spPr>
                <a:xfrm>
                  <a:off x="6998395" y="4109990"/>
                  <a:ext cx="1786876" cy="1007933"/>
                </a:xfrm>
                <a:custGeom>
                  <a:avLst/>
                  <a:gdLst>
                    <a:gd name="connsiteX0" fmla="*/ 0 w 2103120"/>
                    <a:gd name="connsiteY0" fmla="*/ 975360 h 994785"/>
                    <a:gd name="connsiteX1" fmla="*/ 182880 w 2103120"/>
                    <a:gd name="connsiteY1" fmla="*/ 975360 h 994785"/>
                    <a:gd name="connsiteX2" fmla="*/ 213360 w 2103120"/>
                    <a:gd name="connsiteY2" fmla="*/ 955040 h 994785"/>
                    <a:gd name="connsiteX3" fmla="*/ 254000 w 2103120"/>
                    <a:gd name="connsiteY3" fmla="*/ 833120 h 994785"/>
                    <a:gd name="connsiteX4" fmla="*/ 264160 w 2103120"/>
                    <a:gd name="connsiteY4" fmla="*/ 802640 h 994785"/>
                    <a:gd name="connsiteX5" fmla="*/ 274320 w 2103120"/>
                    <a:gd name="connsiteY5" fmla="*/ 772160 h 994785"/>
                    <a:gd name="connsiteX6" fmla="*/ 294640 w 2103120"/>
                    <a:gd name="connsiteY6" fmla="*/ 701040 h 994785"/>
                    <a:gd name="connsiteX7" fmla="*/ 304800 w 2103120"/>
                    <a:gd name="connsiteY7" fmla="*/ 538480 h 994785"/>
                    <a:gd name="connsiteX8" fmla="*/ 335280 w 2103120"/>
                    <a:gd name="connsiteY8" fmla="*/ 416560 h 994785"/>
                    <a:gd name="connsiteX9" fmla="*/ 365760 w 2103120"/>
                    <a:gd name="connsiteY9" fmla="*/ 314960 h 994785"/>
                    <a:gd name="connsiteX10" fmla="*/ 396240 w 2103120"/>
                    <a:gd name="connsiteY10" fmla="*/ 254000 h 994785"/>
                    <a:gd name="connsiteX11" fmla="*/ 426720 w 2103120"/>
                    <a:gd name="connsiteY11" fmla="*/ 243840 h 994785"/>
                    <a:gd name="connsiteX12" fmla="*/ 477520 w 2103120"/>
                    <a:gd name="connsiteY12" fmla="*/ 284480 h 994785"/>
                    <a:gd name="connsiteX13" fmla="*/ 508000 w 2103120"/>
                    <a:gd name="connsiteY13" fmla="*/ 294640 h 994785"/>
                    <a:gd name="connsiteX14" fmla="*/ 538480 w 2103120"/>
                    <a:gd name="connsiteY14" fmla="*/ 314960 h 994785"/>
                    <a:gd name="connsiteX15" fmla="*/ 660400 w 2103120"/>
                    <a:gd name="connsiteY15" fmla="*/ 680720 h 994785"/>
                    <a:gd name="connsiteX16" fmla="*/ 670560 w 2103120"/>
                    <a:gd name="connsiteY16" fmla="*/ 711200 h 994785"/>
                    <a:gd name="connsiteX17" fmla="*/ 680720 w 2103120"/>
                    <a:gd name="connsiteY17" fmla="*/ 741680 h 994785"/>
                    <a:gd name="connsiteX18" fmla="*/ 721360 w 2103120"/>
                    <a:gd name="connsiteY18" fmla="*/ 802640 h 994785"/>
                    <a:gd name="connsiteX19" fmla="*/ 762000 w 2103120"/>
                    <a:gd name="connsiteY19" fmla="*/ 853440 h 994785"/>
                    <a:gd name="connsiteX20" fmla="*/ 802640 w 2103120"/>
                    <a:gd name="connsiteY20" fmla="*/ 914400 h 994785"/>
                    <a:gd name="connsiteX21" fmla="*/ 863600 w 2103120"/>
                    <a:gd name="connsiteY21" fmla="*/ 944880 h 994785"/>
                    <a:gd name="connsiteX22" fmla="*/ 894080 w 2103120"/>
                    <a:gd name="connsiteY22" fmla="*/ 955040 h 994785"/>
                    <a:gd name="connsiteX23" fmla="*/ 955040 w 2103120"/>
                    <a:gd name="connsiteY23" fmla="*/ 944880 h 994785"/>
                    <a:gd name="connsiteX24" fmla="*/ 1046480 w 2103120"/>
                    <a:gd name="connsiteY24" fmla="*/ 883920 h 994785"/>
                    <a:gd name="connsiteX25" fmla="*/ 1076960 w 2103120"/>
                    <a:gd name="connsiteY25" fmla="*/ 863600 h 994785"/>
                    <a:gd name="connsiteX26" fmla="*/ 1107440 w 2103120"/>
                    <a:gd name="connsiteY26" fmla="*/ 843280 h 994785"/>
                    <a:gd name="connsiteX27" fmla="*/ 1117600 w 2103120"/>
                    <a:gd name="connsiteY27" fmla="*/ 812800 h 994785"/>
                    <a:gd name="connsiteX28" fmla="*/ 1168400 w 2103120"/>
                    <a:gd name="connsiteY28" fmla="*/ 741680 h 994785"/>
                    <a:gd name="connsiteX29" fmla="*/ 1198880 w 2103120"/>
                    <a:gd name="connsiteY29" fmla="*/ 650240 h 994785"/>
                    <a:gd name="connsiteX30" fmla="*/ 1209040 w 2103120"/>
                    <a:gd name="connsiteY30" fmla="*/ 619760 h 994785"/>
                    <a:gd name="connsiteX31" fmla="*/ 1229360 w 2103120"/>
                    <a:gd name="connsiteY31" fmla="*/ 579120 h 994785"/>
                    <a:gd name="connsiteX32" fmla="*/ 1249680 w 2103120"/>
                    <a:gd name="connsiteY32" fmla="*/ 518160 h 994785"/>
                    <a:gd name="connsiteX33" fmla="*/ 1259840 w 2103120"/>
                    <a:gd name="connsiteY33" fmla="*/ 487680 h 994785"/>
                    <a:gd name="connsiteX34" fmla="*/ 1280160 w 2103120"/>
                    <a:gd name="connsiteY34" fmla="*/ 457200 h 994785"/>
                    <a:gd name="connsiteX35" fmla="*/ 1300480 w 2103120"/>
                    <a:gd name="connsiteY35" fmla="*/ 396240 h 994785"/>
                    <a:gd name="connsiteX36" fmla="*/ 1310640 w 2103120"/>
                    <a:gd name="connsiteY36" fmla="*/ 355600 h 994785"/>
                    <a:gd name="connsiteX37" fmla="*/ 1330960 w 2103120"/>
                    <a:gd name="connsiteY37" fmla="*/ 325120 h 994785"/>
                    <a:gd name="connsiteX38" fmla="*/ 1351280 w 2103120"/>
                    <a:gd name="connsiteY38" fmla="*/ 264160 h 994785"/>
                    <a:gd name="connsiteX39" fmla="*/ 1361440 w 2103120"/>
                    <a:gd name="connsiteY39" fmla="*/ 233680 h 994785"/>
                    <a:gd name="connsiteX40" fmla="*/ 1371600 w 2103120"/>
                    <a:gd name="connsiteY40" fmla="*/ 203200 h 994785"/>
                    <a:gd name="connsiteX41" fmla="*/ 1402080 w 2103120"/>
                    <a:gd name="connsiteY41" fmla="*/ 142240 h 994785"/>
                    <a:gd name="connsiteX42" fmla="*/ 1422400 w 2103120"/>
                    <a:gd name="connsiteY42" fmla="*/ 111760 h 994785"/>
                    <a:gd name="connsiteX43" fmla="*/ 1442720 w 2103120"/>
                    <a:gd name="connsiteY43" fmla="*/ 50800 h 994785"/>
                    <a:gd name="connsiteX44" fmla="*/ 1463040 w 2103120"/>
                    <a:gd name="connsiteY44" fmla="*/ 20320 h 994785"/>
                    <a:gd name="connsiteX45" fmla="*/ 1524000 w 2103120"/>
                    <a:gd name="connsiteY45" fmla="*/ 0 h 994785"/>
                    <a:gd name="connsiteX46" fmla="*/ 1544320 w 2103120"/>
                    <a:gd name="connsiteY46" fmla="*/ 30480 h 994785"/>
                    <a:gd name="connsiteX47" fmla="*/ 1564640 w 2103120"/>
                    <a:gd name="connsiteY47" fmla="*/ 142240 h 994785"/>
                    <a:gd name="connsiteX48" fmla="*/ 1584960 w 2103120"/>
                    <a:gd name="connsiteY48" fmla="*/ 203200 h 994785"/>
                    <a:gd name="connsiteX49" fmla="*/ 1595120 w 2103120"/>
                    <a:gd name="connsiteY49" fmla="*/ 243840 h 994785"/>
                    <a:gd name="connsiteX50" fmla="*/ 1615440 w 2103120"/>
                    <a:gd name="connsiteY50" fmla="*/ 304800 h 994785"/>
                    <a:gd name="connsiteX51" fmla="*/ 1635760 w 2103120"/>
                    <a:gd name="connsiteY51" fmla="*/ 335280 h 994785"/>
                    <a:gd name="connsiteX52" fmla="*/ 1686560 w 2103120"/>
                    <a:gd name="connsiteY52" fmla="*/ 426720 h 994785"/>
                    <a:gd name="connsiteX53" fmla="*/ 1717040 w 2103120"/>
                    <a:gd name="connsiteY53" fmla="*/ 487680 h 994785"/>
                    <a:gd name="connsiteX54" fmla="*/ 1727200 w 2103120"/>
                    <a:gd name="connsiteY54" fmla="*/ 518160 h 994785"/>
                    <a:gd name="connsiteX55" fmla="*/ 1747520 w 2103120"/>
                    <a:gd name="connsiteY55" fmla="*/ 548640 h 994785"/>
                    <a:gd name="connsiteX56" fmla="*/ 1757680 w 2103120"/>
                    <a:gd name="connsiteY56" fmla="*/ 579120 h 994785"/>
                    <a:gd name="connsiteX57" fmla="*/ 1818640 w 2103120"/>
                    <a:gd name="connsiteY57" fmla="*/ 670560 h 994785"/>
                    <a:gd name="connsiteX58" fmla="*/ 1838960 w 2103120"/>
                    <a:gd name="connsiteY58" fmla="*/ 701040 h 994785"/>
                    <a:gd name="connsiteX59" fmla="*/ 1859280 w 2103120"/>
                    <a:gd name="connsiteY59" fmla="*/ 731520 h 994785"/>
                    <a:gd name="connsiteX60" fmla="*/ 1889760 w 2103120"/>
                    <a:gd name="connsiteY60" fmla="*/ 762000 h 994785"/>
                    <a:gd name="connsiteX61" fmla="*/ 1940560 w 2103120"/>
                    <a:gd name="connsiteY61" fmla="*/ 812800 h 994785"/>
                    <a:gd name="connsiteX62" fmla="*/ 2021840 w 2103120"/>
                    <a:gd name="connsiteY62" fmla="*/ 883920 h 994785"/>
                    <a:gd name="connsiteX63" fmla="*/ 2052320 w 2103120"/>
                    <a:gd name="connsiteY63" fmla="*/ 904240 h 994785"/>
                    <a:gd name="connsiteX64" fmla="*/ 2092960 w 2103120"/>
                    <a:gd name="connsiteY64" fmla="*/ 944880 h 994785"/>
                    <a:gd name="connsiteX65" fmla="*/ 2103120 w 2103120"/>
                    <a:gd name="connsiteY65" fmla="*/ 944880 h 994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103120" h="994785">
                      <a:moveTo>
                        <a:pt x="0" y="975360"/>
                      </a:moveTo>
                      <a:cubicBezTo>
                        <a:pt x="78290" y="988408"/>
                        <a:pt x="85756" y="994785"/>
                        <a:pt x="182880" y="975360"/>
                      </a:cubicBezTo>
                      <a:cubicBezTo>
                        <a:pt x="194854" y="972965"/>
                        <a:pt x="203200" y="961813"/>
                        <a:pt x="213360" y="955040"/>
                      </a:cubicBezTo>
                      <a:lnTo>
                        <a:pt x="254000" y="833120"/>
                      </a:lnTo>
                      <a:lnTo>
                        <a:pt x="264160" y="802640"/>
                      </a:lnTo>
                      <a:cubicBezTo>
                        <a:pt x="267547" y="792480"/>
                        <a:pt x="271723" y="782550"/>
                        <a:pt x="274320" y="772160"/>
                      </a:cubicBezTo>
                      <a:cubicBezTo>
                        <a:pt x="287077" y="721130"/>
                        <a:pt x="280064" y="744767"/>
                        <a:pt x="294640" y="701040"/>
                      </a:cubicBezTo>
                      <a:cubicBezTo>
                        <a:pt x="298027" y="646853"/>
                        <a:pt x="299885" y="592549"/>
                        <a:pt x="304800" y="538480"/>
                      </a:cubicBezTo>
                      <a:cubicBezTo>
                        <a:pt x="312396" y="454925"/>
                        <a:pt x="314773" y="498588"/>
                        <a:pt x="335280" y="416560"/>
                      </a:cubicBezTo>
                      <a:cubicBezTo>
                        <a:pt x="350635" y="355140"/>
                        <a:pt x="341024" y="389167"/>
                        <a:pt x="365760" y="314960"/>
                      </a:cubicBezTo>
                      <a:cubicBezTo>
                        <a:pt x="372453" y="294881"/>
                        <a:pt x="378335" y="268324"/>
                        <a:pt x="396240" y="254000"/>
                      </a:cubicBezTo>
                      <a:cubicBezTo>
                        <a:pt x="404603" y="247310"/>
                        <a:pt x="416560" y="247227"/>
                        <a:pt x="426720" y="243840"/>
                      </a:cubicBezTo>
                      <a:cubicBezTo>
                        <a:pt x="503332" y="269377"/>
                        <a:pt x="411868" y="231959"/>
                        <a:pt x="477520" y="284480"/>
                      </a:cubicBezTo>
                      <a:cubicBezTo>
                        <a:pt x="485883" y="291170"/>
                        <a:pt x="498421" y="289851"/>
                        <a:pt x="508000" y="294640"/>
                      </a:cubicBezTo>
                      <a:cubicBezTo>
                        <a:pt x="518922" y="300101"/>
                        <a:pt x="528320" y="308187"/>
                        <a:pt x="538480" y="314960"/>
                      </a:cubicBezTo>
                      <a:lnTo>
                        <a:pt x="660400" y="680720"/>
                      </a:lnTo>
                      <a:lnTo>
                        <a:pt x="670560" y="711200"/>
                      </a:lnTo>
                      <a:cubicBezTo>
                        <a:pt x="673947" y="721360"/>
                        <a:pt x="674779" y="732769"/>
                        <a:pt x="680720" y="741680"/>
                      </a:cubicBezTo>
                      <a:cubicBezTo>
                        <a:pt x="694267" y="762000"/>
                        <a:pt x="713637" y="779472"/>
                        <a:pt x="721360" y="802640"/>
                      </a:cubicBezTo>
                      <a:cubicBezTo>
                        <a:pt x="735381" y="844704"/>
                        <a:pt x="722609" y="827179"/>
                        <a:pt x="762000" y="853440"/>
                      </a:cubicBezTo>
                      <a:cubicBezTo>
                        <a:pt x="775547" y="873760"/>
                        <a:pt x="779472" y="906677"/>
                        <a:pt x="802640" y="914400"/>
                      </a:cubicBezTo>
                      <a:cubicBezTo>
                        <a:pt x="879252" y="939937"/>
                        <a:pt x="784818" y="905489"/>
                        <a:pt x="863600" y="944880"/>
                      </a:cubicBezTo>
                      <a:cubicBezTo>
                        <a:pt x="873179" y="949669"/>
                        <a:pt x="883920" y="951653"/>
                        <a:pt x="894080" y="955040"/>
                      </a:cubicBezTo>
                      <a:cubicBezTo>
                        <a:pt x="914400" y="951653"/>
                        <a:pt x="936024" y="952803"/>
                        <a:pt x="955040" y="944880"/>
                      </a:cubicBezTo>
                      <a:lnTo>
                        <a:pt x="1046480" y="883920"/>
                      </a:lnTo>
                      <a:lnTo>
                        <a:pt x="1076960" y="863600"/>
                      </a:lnTo>
                      <a:lnTo>
                        <a:pt x="1107440" y="843280"/>
                      </a:lnTo>
                      <a:cubicBezTo>
                        <a:pt x="1110827" y="833120"/>
                        <a:pt x="1112811" y="822379"/>
                        <a:pt x="1117600" y="812800"/>
                      </a:cubicBezTo>
                      <a:cubicBezTo>
                        <a:pt x="1125028" y="797944"/>
                        <a:pt x="1161497" y="750884"/>
                        <a:pt x="1168400" y="741680"/>
                      </a:cubicBezTo>
                      <a:lnTo>
                        <a:pt x="1198880" y="650240"/>
                      </a:lnTo>
                      <a:cubicBezTo>
                        <a:pt x="1202267" y="640080"/>
                        <a:pt x="1204251" y="629339"/>
                        <a:pt x="1209040" y="619760"/>
                      </a:cubicBezTo>
                      <a:cubicBezTo>
                        <a:pt x="1215813" y="606213"/>
                        <a:pt x="1223735" y="593182"/>
                        <a:pt x="1229360" y="579120"/>
                      </a:cubicBezTo>
                      <a:cubicBezTo>
                        <a:pt x="1237315" y="559233"/>
                        <a:pt x="1242907" y="538480"/>
                        <a:pt x="1249680" y="518160"/>
                      </a:cubicBezTo>
                      <a:cubicBezTo>
                        <a:pt x="1253067" y="508000"/>
                        <a:pt x="1253899" y="496591"/>
                        <a:pt x="1259840" y="487680"/>
                      </a:cubicBezTo>
                      <a:cubicBezTo>
                        <a:pt x="1266613" y="477520"/>
                        <a:pt x="1275201" y="468358"/>
                        <a:pt x="1280160" y="457200"/>
                      </a:cubicBezTo>
                      <a:cubicBezTo>
                        <a:pt x="1288859" y="437627"/>
                        <a:pt x="1295285" y="417020"/>
                        <a:pt x="1300480" y="396240"/>
                      </a:cubicBezTo>
                      <a:cubicBezTo>
                        <a:pt x="1303867" y="382693"/>
                        <a:pt x="1305139" y="368435"/>
                        <a:pt x="1310640" y="355600"/>
                      </a:cubicBezTo>
                      <a:cubicBezTo>
                        <a:pt x="1315450" y="344377"/>
                        <a:pt x="1326001" y="336278"/>
                        <a:pt x="1330960" y="325120"/>
                      </a:cubicBezTo>
                      <a:cubicBezTo>
                        <a:pt x="1339659" y="305547"/>
                        <a:pt x="1344507" y="284480"/>
                        <a:pt x="1351280" y="264160"/>
                      </a:cubicBezTo>
                      <a:lnTo>
                        <a:pt x="1361440" y="233680"/>
                      </a:lnTo>
                      <a:cubicBezTo>
                        <a:pt x="1364827" y="223520"/>
                        <a:pt x="1365659" y="212111"/>
                        <a:pt x="1371600" y="203200"/>
                      </a:cubicBezTo>
                      <a:cubicBezTo>
                        <a:pt x="1429834" y="115849"/>
                        <a:pt x="1360016" y="226368"/>
                        <a:pt x="1402080" y="142240"/>
                      </a:cubicBezTo>
                      <a:cubicBezTo>
                        <a:pt x="1407541" y="131318"/>
                        <a:pt x="1417441" y="122918"/>
                        <a:pt x="1422400" y="111760"/>
                      </a:cubicBezTo>
                      <a:cubicBezTo>
                        <a:pt x="1431099" y="92187"/>
                        <a:pt x="1430839" y="68622"/>
                        <a:pt x="1442720" y="50800"/>
                      </a:cubicBezTo>
                      <a:cubicBezTo>
                        <a:pt x="1449493" y="40640"/>
                        <a:pt x="1452685" y="26792"/>
                        <a:pt x="1463040" y="20320"/>
                      </a:cubicBezTo>
                      <a:cubicBezTo>
                        <a:pt x="1481203" y="8968"/>
                        <a:pt x="1524000" y="0"/>
                        <a:pt x="1524000" y="0"/>
                      </a:cubicBezTo>
                      <a:cubicBezTo>
                        <a:pt x="1530773" y="10160"/>
                        <a:pt x="1538859" y="19558"/>
                        <a:pt x="1544320" y="30480"/>
                      </a:cubicBezTo>
                      <a:cubicBezTo>
                        <a:pt x="1561699" y="65238"/>
                        <a:pt x="1556760" y="105466"/>
                        <a:pt x="1564640" y="142240"/>
                      </a:cubicBezTo>
                      <a:cubicBezTo>
                        <a:pt x="1569128" y="163184"/>
                        <a:pt x="1579765" y="182420"/>
                        <a:pt x="1584960" y="203200"/>
                      </a:cubicBezTo>
                      <a:cubicBezTo>
                        <a:pt x="1588347" y="216747"/>
                        <a:pt x="1591108" y="230465"/>
                        <a:pt x="1595120" y="243840"/>
                      </a:cubicBezTo>
                      <a:cubicBezTo>
                        <a:pt x="1601275" y="264356"/>
                        <a:pt x="1603559" y="286978"/>
                        <a:pt x="1615440" y="304800"/>
                      </a:cubicBezTo>
                      <a:cubicBezTo>
                        <a:pt x="1622213" y="314960"/>
                        <a:pt x="1630801" y="324122"/>
                        <a:pt x="1635760" y="335280"/>
                      </a:cubicBezTo>
                      <a:cubicBezTo>
                        <a:pt x="1675542" y="424789"/>
                        <a:pt x="1630927" y="371087"/>
                        <a:pt x="1686560" y="426720"/>
                      </a:cubicBezTo>
                      <a:cubicBezTo>
                        <a:pt x="1712097" y="503332"/>
                        <a:pt x="1677649" y="408898"/>
                        <a:pt x="1717040" y="487680"/>
                      </a:cubicBezTo>
                      <a:cubicBezTo>
                        <a:pt x="1721829" y="497259"/>
                        <a:pt x="1722411" y="508581"/>
                        <a:pt x="1727200" y="518160"/>
                      </a:cubicBezTo>
                      <a:cubicBezTo>
                        <a:pt x="1732661" y="529082"/>
                        <a:pt x="1742059" y="537718"/>
                        <a:pt x="1747520" y="548640"/>
                      </a:cubicBezTo>
                      <a:cubicBezTo>
                        <a:pt x="1752309" y="558219"/>
                        <a:pt x="1752479" y="569758"/>
                        <a:pt x="1757680" y="579120"/>
                      </a:cubicBezTo>
                      <a:lnTo>
                        <a:pt x="1818640" y="670560"/>
                      </a:lnTo>
                      <a:lnTo>
                        <a:pt x="1838960" y="701040"/>
                      </a:lnTo>
                      <a:cubicBezTo>
                        <a:pt x="1845733" y="711200"/>
                        <a:pt x="1850646" y="722886"/>
                        <a:pt x="1859280" y="731520"/>
                      </a:cubicBezTo>
                      <a:cubicBezTo>
                        <a:pt x="1869440" y="741680"/>
                        <a:pt x="1880562" y="750962"/>
                        <a:pt x="1889760" y="762000"/>
                      </a:cubicBezTo>
                      <a:cubicBezTo>
                        <a:pt x="1932093" y="812800"/>
                        <a:pt x="1884680" y="775547"/>
                        <a:pt x="1940560" y="812800"/>
                      </a:cubicBezTo>
                      <a:cubicBezTo>
                        <a:pt x="1974427" y="863600"/>
                        <a:pt x="1950720" y="836507"/>
                        <a:pt x="2021840" y="883920"/>
                      </a:cubicBezTo>
                      <a:lnTo>
                        <a:pt x="2052320" y="904240"/>
                      </a:lnTo>
                      <a:cubicBezTo>
                        <a:pt x="2064635" y="941185"/>
                        <a:pt x="2053552" y="935028"/>
                        <a:pt x="2092960" y="944880"/>
                      </a:cubicBezTo>
                      <a:cubicBezTo>
                        <a:pt x="2096246" y="945701"/>
                        <a:pt x="2099733" y="944880"/>
                        <a:pt x="2103120" y="944880"/>
                      </a:cubicBezTo>
                    </a:path>
                  </a:pathLst>
                </a:cu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TextBox 106"/>
                <p:cNvSpPr txBox="1"/>
                <p:nvPr/>
              </p:nvSpPr>
              <p:spPr>
                <a:xfrm>
                  <a:off x="1763228" y="4300496"/>
                  <a:ext cx="176298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With channel:</a:t>
                  </a:r>
                </a:p>
              </p:txBody>
            </p:sp>
            <p:sp>
              <p:nvSpPr>
                <p:cNvPr id="79" name="Oval 111"/>
                <p:cNvSpPr/>
                <p:nvPr/>
              </p:nvSpPr>
              <p:spPr>
                <a:xfrm>
                  <a:off x="8153400" y="4027070"/>
                  <a:ext cx="228600" cy="22860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23"/>
                <p:cNvSpPr txBox="1"/>
                <p:nvPr/>
              </p:nvSpPr>
              <p:spPr>
                <a:xfrm>
                  <a:off x="8709470" y="4460916"/>
                  <a:ext cx="1806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Two peaks</a:t>
                  </a:r>
                </a:p>
              </p:txBody>
            </p:sp>
            <p:sp>
              <p:nvSpPr>
                <p:cNvPr id="81" name="TextBox 24"/>
                <p:cNvSpPr txBox="1"/>
                <p:nvPr/>
              </p:nvSpPr>
              <p:spPr>
                <a:xfrm>
                  <a:off x="8642095" y="2574644"/>
                  <a:ext cx="1797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One peak</a:t>
                  </a:r>
                </a:p>
              </p:txBody>
            </p:sp>
            <p:sp>
              <p:nvSpPr>
                <p:cNvPr id="82" name="TextBox 26"/>
                <p:cNvSpPr txBox="1"/>
                <p:nvPr/>
              </p:nvSpPr>
              <p:spPr>
                <a:xfrm>
                  <a:off x="6828182" y="5300246"/>
                  <a:ext cx="265969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Distribution of packet gaps</a:t>
                  </a:r>
                </a:p>
              </p:txBody>
            </p:sp>
            <p:sp>
              <p:nvSpPr>
                <p:cNvPr id="83" name="TextBox 40"/>
                <p:cNvSpPr txBox="1"/>
                <p:nvPr/>
              </p:nvSpPr>
              <p:spPr>
                <a:xfrm>
                  <a:off x="3855064" y="4316467"/>
                  <a:ext cx="225441" cy="318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84" name="TextBox 41"/>
                <p:cNvSpPr txBox="1"/>
                <p:nvPr/>
              </p:nvSpPr>
              <p:spPr>
                <a:xfrm>
                  <a:off x="4171039" y="4316467"/>
                  <a:ext cx="225441" cy="318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0</a:t>
                  </a:r>
                </a:p>
              </p:txBody>
            </p:sp>
            <p:sp>
              <p:nvSpPr>
                <p:cNvPr id="85" name="TextBox 42"/>
                <p:cNvSpPr txBox="1"/>
                <p:nvPr/>
              </p:nvSpPr>
              <p:spPr>
                <a:xfrm>
                  <a:off x="4986797" y="4312991"/>
                  <a:ext cx="225441" cy="318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86" name="TextBox 43"/>
                <p:cNvSpPr txBox="1"/>
                <p:nvPr/>
              </p:nvSpPr>
              <p:spPr>
                <a:xfrm>
                  <a:off x="4509200" y="4312991"/>
                  <a:ext cx="225441" cy="318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</p:grpSp>
          <p:sp>
            <p:nvSpPr>
              <p:cNvPr id="2" name="右箭头 1"/>
              <p:cNvSpPr/>
              <p:nvPr/>
            </p:nvSpPr>
            <p:spPr>
              <a:xfrm>
                <a:off x="5820587" y="2780595"/>
                <a:ext cx="464504" cy="22255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右箭头 90"/>
              <p:cNvSpPr/>
              <p:nvPr/>
            </p:nvSpPr>
            <p:spPr>
              <a:xfrm>
                <a:off x="5814828" y="4677700"/>
                <a:ext cx="464504" cy="22255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111"/>
              <p:cNvSpPr/>
              <p:nvPr/>
            </p:nvSpPr>
            <p:spPr>
              <a:xfrm>
                <a:off x="7241477" y="4255670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535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641822" y="1219200"/>
            <a:ext cx="5968778" cy="2722986"/>
            <a:chOff x="2641822" y="2098239"/>
            <a:chExt cx="5968778" cy="2722986"/>
          </a:xfrm>
        </p:grpSpPr>
        <p:sp>
          <p:nvSpPr>
            <p:cNvPr id="123" name="TextBox 106"/>
            <p:cNvSpPr txBox="1"/>
            <p:nvPr/>
          </p:nvSpPr>
          <p:spPr>
            <a:xfrm>
              <a:off x="2641822" y="2431489"/>
              <a:ext cx="1909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With channel:</a:t>
              </a:r>
            </a:p>
          </p:txBody>
        </p:sp>
        <p:sp>
          <p:nvSpPr>
            <p:cNvPr id="139" name="TextBox 106"/>
            <p:cNvSpPr txBox="1"/>
            <p:nvPr/>
          </p:nvSpPr>
          <p:spPr>
            <a:xfrm>
              <a:off x="2651807" y="4451893"/>
              <a:ext cx="1990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After mitigating:</a:t>
              </a:r>
            </a:p>
          </p:txBody>
        </p:sp>
        <p:cxnSp>
          <p:nvCxnSpPr>
            <p:cNvPr id="114" name="Straight Arrow Connector 93"/>
            <p:cNvCxnSpPr/>
            <p:nvPr/>
          </p:nvCxnSpPr>
          <p:spPr>
            <a:xfrm>
              <a:off x="4736464" y="2895600"/>
              <a:ext cx="25390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94"/>
            <p:cNvSpPr txBox="1"/>
            <p:nvPr/>
          </p:nvSpPr>
          <p:spPr>
            <a:xfrm flipH="1">
              <a:off x="4895154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116" name="TextBox 95"/>
            <p:cNvSpPr txBox="1"/>
            <p:nvPr/>
          </p:nvSpPr>
          <p:spPr>
            <a:xfrm flipH="1">
              <a:off x="5450565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17" name="TextBox 96"/>
            <p:cNvSpPr txBox="1"/>
            <p:nvPr/>
          </p:nvSpPr>
          <p:spPr>
            <a:xfrm flipH="1">
              <a:off x="5767945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118" name="TextBox 97"/>
            <p:cNvSpPr txBox="1"/>
            <p:nvPr/>
          </p:nvSpPr>
          <p:spPr>
            <a:xfrm flipH="1">
              <a:off x="6402702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119" name="TextBox 98"/>
            <p:cNvSpPr txBox="1"/>
            <p:nvPr/>
          </p:nvSpPr>
          <p:spPr>
            <a:xfrm flipH="1">
              <a:off x="6958114" y="249887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</a:t>
              </a:r>
            </a:p>
          </p:txBody>
        </p:sp>
        <p:sp>
          <p:nvSpPr>
            <p:cNvPr id="129" name="TextBox 40"/>
            <p:cNvSpPr txBox="1"/>
            <p:nvPr/>
          </p:nvSpPr>
          <p:spPr>
            <a:xfrm>
              <a:off x="5017826" y="2103133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sp>
          <p:nvSpPr>
            <p:cNvPr id="130" name="TextBox 41"/>
            <p:cNvSpPr txBox="1"/>
            <p:nvPr/>
          </p:nvSpPr>
          <p:spPr>
            <a:xfrm>
              <a:off x="5462657" y="2103133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0</a:t>
              </a:r>
            </a:p>
          </p:txBody>
        </p:sp>
        <p:sp>
          <p:nvSpPr>
            <p:cNvPr id="131" name="TextBox 42"/>
            <p:cNvSpPr txBox="1"/>
            <p:nvPr/>
          </p:nvSpPr>
          <p:spPr>
            <a:xfrm>
              <a:off x="6611089" y="2098239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sp>
          <p:nvSpPr>
            <p:cNvPr id="132" name="TextBox 43"/>
            <p:cNvSpPr txBox="1"/>
            <p:nvPr/>
          </p:nvSpPr>
          <p:spPr>
            <a:xfrm>
              <a:off x="5938723" y="2098239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cxnSp>
          <p:nvCxnSpPr>
            <p:cNvPr id="133" name="Straight Arrow Connector 93"/>
            <p:cNvCxnSpPr/>
            <p:nvPr/>
          </p:nvCxnSpPr>
          <p:spPr>
            <a:xfrm>
              <a:off x="4736464" y="4728927"/>
              <a:ext cx="387413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94"/>
            <p:cNvSpPr txBox="1"/>
            <p:nvPr/>
          </p:nvSpPr>
          <p:spPr>
            <a:xfrm flipH="1">
              <a:off x="4895153" y="4332203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135" name="TextBox 95"/>
            <p:cNvSpPr txBox="1"/>
            <p:nvPr/>
          </p:nvSpPr>
          <p:spPr>
            <a:xfrm flipH="1">
              <a:off x="5735833" y="4332203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36" name="TextBox 96"/>
            <p:cNvSpPr txBox="1"/>
            <p:nvPr/>
          </p:nvSpPr>
          <p:spPr>
            <a:xfrm flipH="1">
              <a:off x="6318140" y="4342196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137" name="TextBox 97"/>
            <p:cNvSpPr txBox="1"/>
            <p:nvPr/>
          </p:nvSpPr>
          <p:spPr>
            <a:xfrm flipH="1">
              <a:off x="6760375" y="4332203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138" name="TextBox 98"/>
            <p:cNvSpPr txBox="1"/>
            <p:nvPr/>
          </p:nvSpPr>
          <p:spPr>
            <a:xfrm flipH="1">
              <a:off x="7650410" y="4348940"/>
              <a:ext cx="158690" cy="38457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</a:t>
              </a:r>
            </a:p>
          </p:txBody>
        </p:sp>
        <p:sp>
          <p:nvSpPr>
            <p:cNvPr id="140" name="TextBox 40"/>
            <p:cNvSpPr txBox="1"/>
            <p:nvPr/>
          </p:nvSpPr>
          <p:spPr>
            <a:xfrm>
              <a:off x="5114180" y="3897568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sp>
          <p:nvSpPr>
            <p:cNvPr id="141" name="TextBox 41"/>
            <p:cNvSpPr txBox="1"/>
            <p:nvPr/>
          </p:nvSpPr>
          <p:spPr>
            <a:xfrm>
              <a:off x="5830701" y="3900440"/>
              <a:ext cx="317378" cy="60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42" name="TextBox 42"/>
            <p:cNvSpPr txBox="1"/>
            <p:nvPr/>
          </p:nvSpPr>
          <p:spPr>
            <a:xfrm>
              <a:off x="6993804" y="3900271"/>
              <a:ext cx="317378" cy="4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  <p:sp>
          <p:nvSpPr>
            <p:cNvPr id="143" name="TextBox 43"/>
            <p:cNvSpPr txBox="1"/>
            <p:nvPr/>
          </p:nvSpPr>
          <p:spPr>
            <a:xfrm>
              <a:off x="6329514" y="3900438"/>
              <a:ext cx="317378" cy="60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4" name="下箭头 3"/>
            <p:cNvSpPr/>
            <p:nvPr/>
          </p:nvSpPr>
          <p:spPr>
            <a:xfrm>
              <a:off x="5885854" y="3156760"/>
              <a:ext cx="365537" cy="61362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14"/>
          <p:cNvCxnSpPr/>
          <p:nvPr/>
        </p:nvCxnSpPr>
        <p:spPr>
          <a:xfrm>
            <a:off x="7809100" y="1895226"/>
            <a:ext cx="0" cy="19876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4"/>
          <p:cNvCxnSpPr/>
          <p:nvPr/>
        </p:nvCxnSpPr>
        <p:spPr>
          <a:xfrm>
            <a:off x="7116804" y="1897517"/>
            <a:ext cx="0" cy="19876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149552" y="1845826"/>
            <a:ext cx="623858" cy="198765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7836860" y="2510192"/>
            <a:ext cx="1735760" cy="519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zh-CN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extra delay</a:t>
            </a:r>
            <a:endParaRPr lang="en-US" sz="22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1524001" y="35769"/>
            <a:ext cx="91439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State of the art: Timing channel mitigation</a:t>
            </a:r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2514600" y="4950164"/>
            <a:ext cx="6622789" cy="816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Mitigation: Add random delay to each packet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Destroy the original timing of the packets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514600" y="5977581"/>
            <a:ext cx="6988550" cy="423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It will </a:t>
            </a:r>
            <a:r>
              <a:rPr lang="en-US" sz="2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increase the latency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of TCP connections</a:t>
            </a:r>
          </a:p>
        </p:txBody>
      </p:sp>
    </p:spTree>
    <p:extLst>
      <p:ext uri="{BB962C8B-B14F-4D97-AF65-F5344CB8AC3E}">
        <p14:creationId xmlns:p14="http://schemas.microsoft.com/office/powerpoint/2010/main" val="385016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8" grpId="0"/>
      <p:bldP spid="91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5451" y="228600"/>
            <a:ext cx="88010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Problem: Performance penalty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85925" y="1731084"/>
            <a:ext cx="7004160" cy="1355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Detection:</a:t>
            </a:r>
            <a:endParaRPr lang="en-US" sz="24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0000"/>
                </a:solidFill>
                <a:latin typeface="Tahoma"/>
                <a:cs typeface="Tahoma"/>
              </a:rPr>
              <a:t>Per-packet</a:t>
            </a:r>
            <a:r>
              <a:rPr lang="en-US" sz="2200" dirty="0">
                <a:latin typeface="Tahoma"/>
                <a:cs typeface="Tahoma"/>
              </a:rPr>
              <a:t> inspection required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0000"/>
                </a:solidFill>
                <a:latin typeface="Tahoma"/>
                <a:cs typeface="Tahoma"/>
              </a:rPr>
              <a:t>Software</a:t>
            </a:r>
            <a:r>
              <a:rPr lang="en-US" sz="2200" dirty="0">
                <a:latin typeface="Tahoma"/>
                <a:cs typeface="Tahoma"/>
              </a:rPr>
              <a:t> cannot keep up with </a:t>
            </a:r>
            <a:r>
              <a:rPr lang="en-US" sz="2200" dirty="0" err="1">
                <a:latin typeface="Tahoma"/>
                <a:cs typeface="Tahoma"/>
              </a:rPr>
              <a:t>Tbps</a:t>
            </a:r>
            <a:r>
              <a:rPr lang="en-US" sz="2200" dirty="0">
                <a:latin typeface="Tahoma"/>
                <a:cs typeface="Tahoma"/>
              </a:rPr>
              <a:t> traffic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76400" y="3581399"/>
            <a:ext cx="9677400" cy="1447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Mitigation: 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lang="en-US" altLang="zh-CN" sz="2200" dirty="0">
                <a:solidFill>
                  <a:srgbClr val="FF0000"/>
                </a:solidFill>
                <a:latin typeface="Tahoma"/>
                <a:cs typeface="Tahoma"/>
              </a:rPr>
              <a:t>dding random delay to each packet</a:t>
            </a:r>
            <a:r>
              <a:rPr lang="en-US" sz="2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 Increase latency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Collateral damage</a:t>
            </a:r>
            <a:r>
              <a:rPr lang="en-US" sz="2200" dirty="0">
                <a:latin typeface="Tahoma"/>
                <a:cs typeface="Tahoma"/>
                <a:sym typeface="Wingdings" panose="05000000000000000000" pitchFamily="2" charset="2"/>
              </a:rPr>
              <a:t>  Affects legitimate traffic (e.g., false positives)</a:t>
            </a:r>
          </a:p>
        </p:txBody>
      </p:sp>
    </p:spTree>
    <p:extLst>
      <p:ext uri="{BB962C8B-B14F-4D97-AF65-F5344CB8AC3E}">
        <p14:creationId xmlns:p14="http://schemas.microsoft.com/office/powerpoint/2010/main" val="234300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1524001" y="35769"/>
            <a:ext cx="91439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Key question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354137" y="1433198"/>
            <a:ext cx="9483725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dirty="0">
                <a:latin typeface="Tahoma" pitchFamily="34" charset="0"/>
                <a:ea typeface="Tahoma" pitchFamily="34" charset="0"/>
                <a:cs typeface="Tahoma" pitchFamily="34" charset="0"/>
              </a:rPr>
              <a:t>Can we mitigate covert channels 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4000" dirty="0">
                <a:latin typeface="Tahoma" pitchFamily="34" charset="0"/>
                <a:ea typeface="Tahoma" pitchFamily="34" charset="0"/>
                <a:cs typeface="Tahoma" pitchFamily="34" charset="0"/>
              </a:rPr>
              <a:t>while </a:t>
            </a:r>
            <a:r>
              <a:rPr lang="en-US" sz="40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preserving performance</a:t>
            </a:r>
            <a:r>
              <a:rPr lang="en-US" sz="4000" dirty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062841"/>
            <a:ext cx="1530349" cy="2239535"/>
          </a:xfrm>
          <a:prstGeom prst="rect">
            <a:avLst/>
          </a:prstGeom>
        </p:spPr>
      </p:pic>
      <p:pic>
        <p:nvPicPr>
          <p:cNvPr id="35" name="Picture 4" descr="http://www.longwin.org/upload/image/201403/14033021022472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4062841"/>
            <a:ext cx="2676524" cy="20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1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Straight Arrow Connector 74"/>
          <p:cNvCxnSpPr/>
          <p:nvPr/>
        </p:nvCxnSpPr>
        <p:spPr>
          <a:xfrm>
            <a:off x="7276963" y="3206868"/>
            <a:ext cx="6858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74"/>
          <p:cNvCxnSpPr/>
          <p:nvPr/>
        </p:nvCxnSpPr>
        <p:spPr>
          <a:xfrm>
            <a:off x="7266533" y="4017155"/>
            <a:ext cx="6858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3691810" y="142195"/>
            <a:ext cx="480838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Approach: </a:t>
            </a:r>
            <a:r>
              <a:rPr lang="en-US" sz="3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NetWarden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396780" y="5556878"/>
            <a:ext cx="9398441" cy="691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b="1" dirty="0" err="1">
                <a:latin typeface="Tahoma"/>
                <a:cs typeface="Tahoma"/>
              </a:rPr>
              <a:t>N</a:t>
            </a:r>
            <a:r>
              <a:rPr lang="en-US" altLang="zh-CN" sz="2400" b="1" dirty="0" err="1">
                <a:latin typeface="Tahoma"/>
                <a:cs typeface="Tahoma"/>
              </a:rPr>
              <a:t>etWarden</a:t>
            </a:r>
            <a:r>
              <a:rPr lang="en-US" sz="2400" dirty="0">
                <a:latin typeface="Tahoma"/>
                <a:cs typeface="Tahoma"/>
              </a:rPr>
              <a:t>: A</a:t>
            </a:r>
            <a:r>
              <a:rPr lang="en-US" altLang="zh-CN" sz="2400" dirty="0">
                <a:latin typeface="Tahoma"/>
                <a:cs typeface="Tahoma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ahoma"/>
                <a:cs typeface="Tahoma"/>
              </a:rPr>
              <a:t>performance-preserving</a:t>
            </a:r>
            <a:r>
              <a:rPr lang="en-US" altLang="zh-CN" sz="2400" dirty="0">
                <a:latin typeface="Tahoma"/>
                <a:cs typeface="Tahoma"/>
              </a:rPr>
              <a:t> covert channel defense.</a:t>
            </a:r>
            <a:endParaRPr lang="en-US" sz="2400" dirty="0">
              <a:latin typeface="Tahoma"/>
              <a:cs typeface="Tahoma"/>
            </a:endParaRPr>
          </a:p>
        </p:txBody>
      </p:sp>
      <p:pic>
        <p:nvPicPr>
          <p:cNvPr id="138" name="Picture 48" descr="MCj04315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170611" y="2884000"/>
            <a:ext cx="1271451" cy="1280490"/>
          </a:xfrm>
          <a:prstGeom prst="rect">
            <a:avLst/>
          </a:prstGeom>
          <a:noFill/>
        </p:spPr>
      </p:pic>
      <p:pic>
        <p:nvPicPr>
          <p:cNvPr id="139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7211" y="3798401"/>
            <a:ext cx="502247" cy="502247"/>
          </a:xfrm>
          <a:prstGeom prst="rect">
            <a:avLst/>
          </a:prstGeom>
          <a:noFill/>
        </p:spPr>
      </p:pic>
      <p:pic>
        <p:nvPicPr>
          <p:cNvPr id="140" name="Picture 8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61011" y="2122001"/>
            <a:ext cx="512899" cy="512899"/>
          </a:xfrm>
          <a:prstGeom prst="rect">
            <a:avLst/>
          </a:prstGeom>
          <a:noFill/>
        </p:spPr>
      </p:pic>
      <p:sp>
        <p:nvSpPr>
          <p:cNvPr id="141" name="TextBox 9"/>
          <p:cNvSpPr txBox="1"/>
          <p:nvPr/>
        </p:nvSpPr>
        <p:spPr>
          <a:xfrm>
            <a:off x="1332410" y="4255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Secretary</a:t>
            </a:r>
          </a:p>
        </p:txBody>
      </p:sp>
      <p:sp>
        <p:nvSpPr>
          <p:cNvPr id="142" name="TextBox 10"/>
          <p:cNvSpPr txBox="1"/>
          <p:nvPr/>
        </p:nvSpPr>
        <p:spPr>
          <a:xfrm>
            <a:off x="1295400" y="2655400"/>
            <a:ext cx="11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President</a:t>
            </a:r>
          </a:p>
        </p:txBody>
      </p:sp>
      <p:pic>
        <p:nvPicPr>
          <p:cNvPr id="143" name="Picture 2" descr="http://computertutorflorida.com/wp-content/uploads/2011/09/firewal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24677" y="3057544"/>
            <a:ext cx="906958" cy="1134039"/>
          </a:xfrm>
          <a:prstGeom prst="rect">
            <a:avLst/>
          </a:prstGeom>
          <a:noFill/>
        </p:spPr>
      </p:pic>
      <p:cxnSp>
        <p:nvCxnSpPr>
          <p:cNvPr id="144" name="Straight Connector 13"/>
          <p:cNvCxnSpPr/>
          <p:nvPr/>
        </p:nvCxnSpPr>
        <p:spPr>
          <a:xfrm flipV="1">
            <a:off x="2094410" y="3874600"/>
            <a:ext cx="228600" cy="2286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5"/>
          <p:cNvCxnSpPr/>
          <p:nvPr/>
        </p:nvCxnSpPr>
        <p:spPr>
          <a:xfrm>
            <a:off x="2094410" y="2579200"/>
            <a:ext cx="324394" cy="28569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33"/>
          <p:cNvSpPr txBox="1"/>
          <p:nvPr/>
        </p:nvSpPr>
        <p:spPr>
          <a:xfrm>
            <a:off x="2381106" y="1476415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Launch code:</a:t>
            </a:r>
          </a:p>
          <a:p>
            <a:pPr algn="ctr"/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 1011</a:t>
            </a:r>
          </a:p>
        </p:txBody>
      </p:sp>
      <p:pic>
        <p:nvPicPr>
          <p:cNvPr id="149" name="Picture 101" descr="MCj0349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01201" y="3177132"/>
            <a:ext cx="851639" cy="774700"/>
          </a:xfrm>
          <a:prstGeom prst="rect">
            <a:avLst/>
          </a:prstGeom>
          <a:noFill/>
        </p:spPr>
      </p:pic>
      <p:sp>
        <p:nvSpPr>
          <p:cNvPr id="151" name="Cloud Callout 48"/>
          <p:cNvSpPr/>
          <p:nvPr/>
        </p:nvSpPr>
        <p:spPr>
          <a:xfrm>
            <a:off x="2299061" y="1119732"/>
            <a:ext cx="1981200" cy="1371600"/>
          </a:xfrm>
          <a:prstGeom prst="cloudCallou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loud Callout 50"/>
          <p:cNvSpPr/>
          <p:nvPr/>
        </p:nvSpPr>
        <p:spPr>
          <a:xfrm>
            <a:off x="8839200" y="2262732"/>
            <a:ext cx="1371600" cy="914400"/>
          </a:xfrm>
          <a:prstGeom prst="cloudCallout">
            <a:avLst>
              <a:gd name="adj1" fmla="val 7384"/>
              <a:gd name="adj2" fmla="val 73438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51"/>
          <p:cNvSpPr txBox="1"/>
          <p:nvPr/>
        </p:nvSpPr>
        <p:spPr>
          <a:xfrm>
            <a:off x="8910101" y="2541485"/>
            <a:ext cx="1180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????</a:t>
            </a:r>
          </a:p>
        </p:txBody>
      </p:sp>
      <p:sp>
        <p:nvSpPr>
          <p:cNvPr id="156" name="TextBox 79"/>
          <p:cNvSpPr txBox="1"/>
          <p:nvPr/>
        </p:nvSpPr>
        <p:spPr>
          <a:xfrm>
            <a:off x="9753600" y="3950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Attacker</a:t>
            </a:r>
          </a:p>
        </p:txBody>
      </p:sp>
      <p:pic>
        <p:nvPicPr>
          <p:cNvPr id="157" name="Picture 2" descr="http://www.clker.com/cliparts/1/1/9/2/12065738771352376078Arnoud999_Right_or_wrong_5.svg.me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426992" y="3114714"/>
            <a:ext cx="228600" cy="228600"/>
          </a:xfrm>
          <a:prstGeom prst="rect">
            <a:avLst/>
          </a:prstGeom>
          <a:noFill/>
        </p:spPr>
      </p:pic>
      <p:cxnSp>
        <p:nvCxnSpPr>
          <p:cNvPr id="160" name="Straight Arrow Connector 285"/>
          <p:cNvCxnSpPr/>
          <p:nvPr/>
        </p:nvCxnSpPr>
        <p:spPr>
          <a:xfrm>
            <a:off x="3820802" y="3219132"/>
            <a:ext cx="253039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组合 160"/>
          <p:cNvGrpSpPr/>
          <p:nvPr/>
        </p:nvGrpSpPr>
        <p:grpSpPr>
          <a:xfrm>
            <a:off x="4215755" y="2438975"/>
            <a:ext cx="1643931" cy="695911"/>
            <a:chOff x="4981298" y="2590800"/>
            <a:chExt cx="1643931" cy="695911"/>
          </a:xfrm>
        </p:grpSpPr>
        <p:grpSp>
          <p:nvGrpSpPr>
            <p:cNvPr id="162" name="组合 161"/>
            <p:cNvGrpSpPr/>
            <p:nvPr/>
          </p:nvGrpSpPr>
          <p:grpSpPr>
            <a:xfrm>
              <a:off x="4981298" y="2590800"/>
              <a:ext cx="1643931" cy="695911"/>
              <a:chOff x="5035706" y="2795236"/>
              <a:chExt cx="1349736" cy="557563"/>
            </a:xfrm>
          </p:grpSpPr>
          <p:sp>
            <p:nvSpPr>
              <p:cNvPr id="164" name="TextBox 283"/>
              <p:cNvSpPr txBox="1"/>
              <p:nvPr/>
            </p:nvSpPr>
            <p:spPr>
              <a:xfrm>
                <a:off x="5037501" y="2798174"/>
                <a:ext cx="1334860" cy="271249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TCP </a:t>
                </a:r>
                <a:r>
                  <a:rPr lang="en-US" sz="16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hdr</a:t>
                </a:r>
                <a:r>
                  <a:rPr lang="en-US" altLang="zh-CN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</a:t>
                </a:r>
              </a:p>
            </p:txBody>
          </p:sp>
          <p:grpSp>
            <p:nvGrpSpPr>
              <p:cNvPr id="165" name="组合 164"/>
              <p:cNvGrpSpPr/>
              <p:nvPr/>
            </p:nvGrpSpPr>
            <p:grpSpPr>
              <a:xfrm>
                <a:off x="5035706" y="2795236"/>
                <a:ext cx="1349736" cy="557563"/>
                <a:chOff x="5035706" y="2795236"/>
                <a:chExt cx="1349736" cy="557563"/>
              </a:xfrm>
            </p:grpSpPr>
            <p:sp>
              <p:nvSpPr>
                <p:cNvPr id="166" name="Rectangle 30"/>
                <p:cNvSpPr/>
                <p:nvPr/>
              </p:nvSpPr>
              <p:spPr>
                <a:xfrm>
                  <a:off x="5035706" y="2795236"/>
                  <a:ext cx="1343626" cy="55756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" name="TextBox 283"/>
                <p:cNvSpPr txBox="1"/>
                <p:nvPr/>
              </p:nvSpPr>
              <p:spPr>
                <a:xfrm>
                  <a:off x="5044278" y="3073854"/>
                  <a:ext cx="1341164" cy="271249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6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163" name="直接连接符 162"/>
            <p:cNvCxnSpPr/>
            <p:nvPr/>
          </p:nvCxnSpPr>
          <p:spPr>
            <a:xfrm>
              <a:off x="4989787" y="2933021"/>
              <a:ext cx="162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Arrow Connector 74"/>
          <p:cNvCxnSpPr/>
          <p:nvPr/>
        </p:nvCxnSpPr>
        <p:spPr>
          <a:xfrm>
            <a:off x="8770442" y="3223180"/>
            <a:ext cx="6858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53"/>
          <p:cNvCxnSpPr/>
          <p:nvPr/>
        </p:nvCxnSpPr>
        <p:spPr>
          <a:xfrm>
            <a:off x="3810000" y="4016713"/>
            <a:ext cx="2541196" cy="1255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60"/>
          <p:cNvSpPr txBox="1"/>
          <p:nvPr/>
        </p:nvSpPr>
        <p:spPr>
          <a:xfrm flipH="1">
            <a:off x="4275721" y="3642755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71" name="TextBox 61"/>
          <p:cNvSpPr txBox="1"/>
          <p:nvPr/>
        </p:nvSpPr>
        <p:spPr>
          <a:xfrm flipH="1">
            <a:off x="4580521" y="3642755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2" name="TextBox 62"/>
          <p:cNvSpPr txBox="1"/>
          <p:nvPr/>
        </p:nvSpPr>
        <p:spPr>
          <a:xfrm flipH="1">
            <a:off x="4885321" y="3642755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173" name="TextBox 63"/>
          <p:cNvSpPr txBox="1"/>
          <p:nvPr/>
        </p:nvSpPr>
        <p:spPr>
          <a:xfrm flipH="1">
            <a:off x="5190121" y="3642755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174" name="TextBox 64"/>
          <p:cNvSpPr txBox="1"/>
          <p:nvPr/>
        </p:nvSpPr>
        <p:spPr>
          <a:xfrm flipH="1">
            <a:off x="5494921" y="3654423"/>
            <a:ext cx="1524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75" name="TextBox 70"/>
          <p:cNvSpPr txBox="1"/>
          <p:nvPr/>
        </p:nvSpPr>
        <p:spPr>
          <a:xfrm>
            <a:off x="4199521" y="3288068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176" name="TextBox 71"/>
          <p:cNvSpPr txBox="1"/>
          <p:nvPr/>
        </p:nvSpPr>
        <p:spPr>
          <a:xfrm>
            <a:off x="4656721" y="3288068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</a:t>
            </a:r>
          </a:p>
        </p:txBody>
      </p:sp>
      <p:sp>
        <p:nvSpPr>
          <p:cNvPr id="177" name="TextBox 72"/>
          <p:cNvSpPr txBox="1"/>
          <p:nvPr/>
        </p:nvSpPr>
        <p:spPr>
          <a:xfrm>
            <a:off x="5494921" y="3288068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178" name="TextBox 73"/>
          <p:cNvSpPr txBox="1"/>
          <p:nvPr/>
        </p:nvSpPr>
        <p:spPr>
          <a:xfrm>
            <a:off x="5037721" y="3288068"/>
            <a:ext cx="30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cxnSp>
        <p:nvCxnSpPr>
          <p:cNvPr id="179" name="Straight Arrow Connector 74"/>
          <p:cNvCxnSpPr/>
          <p:nvPr/>
        </p:nvCxnSpPr>
        <p:spPr>
          <a:xfrm>
            <a:off x="8770442" y="4022989"/>
            <a:ext cx="685800" cy="116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Picture 88" descr="MCj0438028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23178" y="2603182"/>
            <a:ext cx="615950" cy="615950"/>
          </a:xfrm>
          <a:prstGeom prst="rect">
            <a:avLst/>
          </a:prstGeom>
          <a:noFill/>
        </p:spPr>
      </p:pic>
      <p:pic>
        <p:nvPicPr>
          <p:cNvPr id="181" name="Picture 2" descr="http://www.clker.com/cliparts/1/1/9/2/12065738771352376078Arnoud999_Right_or_wrong_5.svg.me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430714" y="3935224"/>
            <a:ext cx="228600" cy="228600"/>
          </a:xfrm>
          <a:prstGeom prst="rect">
            <a:avLst/>
          </a:prstGeom>
          <a:noFill/>
        </p:spPr>
      </p:pic>
      <p:sp>
        <p:nvSpPr>
          <p:cNvPr id="182" name="TextBox 145"/>
          <p:cNvSpPr txBox="1"/>
          <p:nvPr/>
        </p:nvSpPr>
        <p:spPr>
          <a:xfrm>
            <a:off x="6471048" y="4415900"/>
            <a:ext cx="129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switch</a:t>
            </a:r>
          </a:p>
        </p:txBody>
      </p:sp>
      <p:sp>
        <p:nvSpPr>
          <p:cNvPr id="184" name="文本框 183"/>
          <p:cNvSpPr txBox="1"/>
          <p:nvPr/>
        </p:nvSpPr>
        <p:spPr>
          <a:xfrm>
            <a:off x="6471048" y="1480965"/>
            <a:ext cx="13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NetWarden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85" name="直接箭头连接符 184"/>
          <p:cNvCxnSpPr/>
          <p:nvPr/>
        </p:nvCxnSpPr>
        <p:spPr>
          <a:xfrm flipH="1">
            <a:off x="6959209" y="2374128"/>
            <a:ext cx="64137" cy="434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731038" y="2043537"/>
            <a:ext cx="732137" cy="2203235"/>
            <a:chOff x="10870769" y="4082873"/>
            <a:chExt cx="297245" cy="894507"/>
          </a:xfrm>
        </p:grpSpPr>
        <p:sp>
          <p:nvSpPr>
            <p:cNvPr id="186" name="Rectangle 83"/>
            <p:cNvSpPr/>
            <p:nvPr/>
          </p:nvSpPr>
          <p:spPr>
            <a:xfrm rot="5400000">
              <a:off x="10572138" y="4381504"/>
              <a:ext cx="894507" cy="29724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400" b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8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79" y="4105033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2" y="4105033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91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79" y="4189354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4" y="4189354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80" y="4273676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4" y="4273676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80" y="4357997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5" y="4357997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79" y="4442267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2" y="4442267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79" y="4526589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4" y="4526589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80" y="4610910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4" y="4610910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80" y="4695232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5" y="4695232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81" y="4781259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5" y="4781259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1030981" y="4865580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5400000">
              <a:off x="10922456" y="4865580"/>
              <a:ext cx="84321" cy="88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椭圆 13"/>
          <p:cNvSpPr/>
          <p:nvPr/>
        </p:nvSpPr>
        <p:spPr>
          <a:xfrm>
            <a:off x="6112968" y="1149828"/>
            <a:ext cx="1955223" cy="3984199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3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14700</TotalTime>
  <Words>1123</Words>
  <Application>Microsoft Office PowerPoint</Application>
  <PresentationFormat>Widescreen</PresentationFormat>
  <Paragraphs>333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Tahoma</vt:lpstr>
      <vt:lpstr>Office Theme</vt:lpstr>
      <vt:lpstr>NetWarden: Mitigating Network Covert Channels without Performance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Covert Timing Channels with Time-deterministic Repplay</dc:title>
  <dc:creator>ANG CHEN</dc:creator>
  <cp:lastModifiedBy>XingJiarong</cp:lastModifiedBy>
  <cp:revision>8180</cp:revision>
  <dcterms:created xsi:type="dcterms:W3CDTF">2006-08-16T00:00:00Z</dcterms:created>
  <dcterms:modified xsi:type="dcterms:W3CDTF">2019-07-08T21:04:33Z</dcterms:modified>
</cp:coreProperties>
</file>